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76" r:id="rId4"/>
    <p:sldId id="262" r:id="rId5"/>
    <p:sldId id="286" r:id="rId6"/>
    <p:sldId id="287" r:id="rId7"/>
    <p:sldId id="266" r:id="rId8"/>
    <p:sldId id="288" r:id="rId9"/>
    <p:sldId id="264" r:id="rId10"/>
    <p:sldId id="285" r:id="rId11"/>
    <p:sldId id="278" r:id="rId12"/>
    <p:sldId id="279" r:id="rId13"/>
    <p:sldId id="280" r:id="rId14"/>
    <p:sldId id="281" r:id="rId15"/>
    <p:sldId id="274" r:id="rId16"/>
    <p:sldId id="258" r:id="rId17"/>
    <p:sldId id="275" r:id="rId18"/>
    <p:sldId id="263" r:id="rId19"/>
    <p:sldId id="289" r:id="rId20"/>
    <p:sldId id="265" r:id="rId21"/>
    <p:sldId id="290" r:id="rId22"/>
    <p:sldId id="277" r:id="rId23"/>
    <p:sldId id="283" r:id="rId24"/>
    <p:sldId id="284" r:id="rId25"/>
    <p:sldId id="267" r:id="rId26"/>
    <p:sldId id="269" r:id="rId27"/>
    <p:sldId id="270" r:id="rId28"/>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56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642EF437-1B53-408F-A121-8EC817D2ACBA}" type="datetimeFigureOut">
              <a:rPr lang="ru-RU"/>
              <a:pPr>
                <a:defRPr/>
              </a:pPr>
              <a:t>06.12.2022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17B96019-2FA8-4A40-9839-195F91AE347F}"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B99B077C-8042-43B5-8494-2BBE0D35855B}" type="datetimeFigureOut">
              <a:rPr lang="ru-RU"/>
              <a:pPr>
                <a:defRPr/>
              </a:pPr>
              <a:t>06.12.2022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3AFC8F6-7DA7-458E-92CD-AAD05D5F3484}"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BCCF4CF7-1648-4F99-8A77-FE831CD41CB2}" type="datetimeFigureOut">
              <a:rPr lang="ru-RU"/>
              <a:pPr>
                <a:defRPr/>
              </a:pPr>
              <a:t>06.12.2022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ECBD482-AB15-4AF3-A2E2-DD319E128FF3}"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D73C9ED4-B418-48AE-BF48-9482A0E1CE3C}" type="datetimeFigureOut">
              <a:rPr lang="ru-RU"/>
              <a:pPr>
                <a:defRPr/>
              </a:pPr>
              <a:t>06.12.2022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D9B64317-1080-486A-B55D-20F3252FB422}"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EFD8FD70-6091-464C-B053-9EAEED736C78}" type="datetimeFigureOut">
              <a:rPr lang="ru-RU"/>
              <a:pPr>
                <a:defRPr/>
              </a:pPr>
              <a:t>06.12.2022</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56678505-30B2-4B87-A8E7-03870C51977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C69ECCDC-879B-424F-81B3-1F835BC7212D}" type="datetimeFigureOut">
              <a:rPr lang="ru-RU"/>
              <a:pPr>
                <a:defRPr/>
              </a:pPr>
              <a:t>06.12.2022</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656AC595-BA0C-45E4-AC9F-A8206F04BB90}"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37CAA596-C3E2-4366-9900-A48D0B16F853}" type="datetimeFigureOut">
              <a:rPr lang="ru-RU"/>
              <a:pPr>
                <a:defRPr/>
              </a:pPr>
              <a:t>06.12.2022</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ABCE5A47-A310-4A6B-BD8B-0E8A5DB90D6E}"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EEA3510A-A800-4012-8F62-086E7C8F592A}" type="datetimeFigureOut">
              <a:rPr lang="ru-RU"/>
              <a:pPr>
                <a:defRPr/>
              </a:pPr>
              <a:t>06.12.2022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90ACA2A4-41A2-445A-8E3A-759956B0DE7D}"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0388E15D-9BA7-42C8-A878-FDC44F5A73AA}" type="datetimeFigureOut">
              <a:rPr lang="ru-RU"/>
              <a:pPr>
                <a:defRPr/>
              </a:pPr>
              <a:t>06.12.2022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C2CCFC56-610B-4996-ACA6-D23C87164926}"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7612208C-D0EA-496C-8A00-E679597C4526}" type="datetimeFigureOut">
              <a:rPr lang="ru-RU"/>
              <a:pPr>
                <a:defRPr/>
              </a:pPr>
              <a:t>06.12.2022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58D55B1-9DCC-4310-B6C8-57F5EC3783BA}"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B0FC6185-1B04-45AF-A2A8-A7630C2CBB8C}" type="datetimeFigureOut">
              <a:rPr lang="ru-RU"/>
              <a:pPr>
                <a:defRPr/>
              </a:pPr>
              <a:t>06.12.2022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6F56346-A557-4BAC-91CE-6A4351BBB69B}"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7813"/>
            <a:ext cx="8229600" cy="58531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126"/>
          <p:cNvSpPr>
            <a:spLocks noGrp="1" noChangeArrowheads="1"/>
          </p:cNvSpPr>
          <p:nvPr>
            <p:ph type="dt" sz="half" idx="10"/>
          </p:nvPr>
        </p:nvSpPr>
        <p:spPr>
          <a:ln/>
        </p:spPr>
        <p:txBody>
          <a:bodyPr/>
          <a:lstStyle>
            <a:lvl1pPr>
              <a:defRPr/>
            </a:lvl1pPr>
          </a:lstStyle>
          <a:p>
            <a:pPr>
              <a:defRPr/>
            </a:pPr>
            <a:endParaRPr lang="ru-RU"/>
          </a:p>
        </p:txBody>
      </p:sp>
      <p:sp>
        <p:nvSpPr>
          <p:cNvPr id="4" name="Rectangle 127"/>
          <p:cNvSpPr>
            <a:spLocks noGrp="1" noChangeArrowheads="1"/>
          </p:cNvSpPr>
          <p:nvPr>
            <p:ph type="ftr" sz="quarter" idx="11"/>
          </p:nvPr>
        </p:nvSpPr>
        <p:spPr>
          <a:ln/>
        </p:spPr>
        <p:txBody>
          <a:bodyPr/>
          <a:lstStyle>
            <a:lvl1pPr>
              <a:defRPr/>
            </a:lvl1pPr>
          </a:lstStyle>
          <a:p>
            <a:pPr>
              <a:defRPr/>
            </a:pPr>
            <a:endParaRPr lang="ru-RU"/>
          </a:p>
        </p:txBody>
      </p:sp>
      <p:sp>
        <p:nvSpPr>
          <p:cNvPr id="5" name="Rectangle 128"/>
          <p:cNvSpPr>
            <a:spLocks noGrp="1" noChangeArrowheads="1"/>
          </p:cNvSpPr>
          <p:nvPr>
            <p:ph type="sldNum" sz="quarter" idx="12"/>
          </p:nvPr>
        </p:nvSpPr>
        <p:spPr>
          <a:ln/>
        </p:spPr>
        <p:txBody>
          <a:bodyPr/>
          <a:lstStyle>
            <a:lvl1pPr>
              <a:defRPr/>
            </a:lvl1pPr>
          </a:lstStyle>
          <a:p>
            <a:pPr>
              <a:defRPr/>
            </a:pPr>
            <a:fld id="{EB3487AD-DE74-4742-835C-73FA25E5C458}"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srcRect/>
          <a:tile tx="0" ty="0" sx="100000" sy="100000" flip="none" algn="tl"/>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DA8D5774-028C-48D3-A23E-6F560A8E01FE}" type="datetimeFigureOut">
              <a:rPr lang="ru-RU"/>
              <a:pPr>
                <a:defRPr/>
              </a:pPr>
              <a:t>06.12.2022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C7215BDC-1A64-4B38-8355-F100EAB1F410}"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6.jpeg"/><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oleObject5.bin"/></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2.xml"/><Relationship Id="rId4" Type="http://schemas.openxmlformats.org/officeDocument/2006/relationships/image" Target="../media/image22.gi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214422"/>
            <a:ext cx="7772400" cy="3286147"/>
          </a:xfrm>
        </p:spPr>
        <p:txBody>
          <a:bodyPr/>
          <a:lstStyle/>
          <a:p>
            <a:r>
              <a:rPr lang="ru-RU" sz="6000" b="1" dirty="0" smtClean="0">
                <a:solidFill>
                  <a:srgbClr val="002060"/>
                </a:solidFill>
              </a:rPr>
              <a:t>Ассирийская военная держава</a:t>
            </a:r>
            <a:endParaRPr lang="ru-RU" sz="6000" b="1" dirty="0">
              <a:solidFill>
                <a:srgbClr val="002060"/>
              </a:solidFill>
            </a:endParaRPr>
          </a:p>
        </p:txBody>
      </p:sp>
      <p:sp>
        <p:nvSpPr>
          <p:cNvPr id="3" name="Подзаголовок 2"/>
          <p:cNvSpPr>
            <a:spLocks noGrp="1"/>
          </p:cNvSpPr>
          <p:nvPr>
            <p:ph type="subTitle" idx="1"/>
          </p:nvPr>
        </p:nvSpPr>
        <p:spPr/>
        <p:txBody>
          <a:bodyPr/>
          <a:lstStyle/>
          <a:p>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План урока</a:t>
            </a:r>
            <a:endParaRPr lang="ru-RU" dirty="0"/>
          </a:p>
        </p:txBody>
      </p:sp>
      <p:sp>
        <p:nvSpPr>
          <p:cNvPr id="3" name="Содержимое 2"/>
          <p:cNvSpPr>
            <a:spLocks noGrp="1"/>
          </p:cNvSpPr>
          <p:nvPr>
            <p:ph idx="1"/>
          </p:nvPr>
        </p:nvSpPr>
        <p:spPr/>
        <p:txBody>
          <a:bodyPr/>
          <a:lstStyle/>
          <a:p>
            <a:pPr marL="514350" indent="-514350">
              <a:buFont typeface="+mj-lt"/>
              <a:buAutoNum type="arabicPeriod"/>
            </a:pPr>
            <a:r>
              <a:rPr lang="ru-RU" dirty="0" smtClean="0"/>
              <a:t>Географическое положение Ассирии.</a:t>
            </a:r>
          </a:p>
          <a:p>
            <a:pPr marL="514350" indent="-514350">
              <a:buFont typeface="+mj-lt"/>
              <a:buAutoNum type="arabicPeriod"/>
            </a:pPr>
            <a:r>
              <a:rPr lang="ru-RU" dirty="0" smtClean="0"/>
              <a:t>Ассирийское военное искусство.</a:t>
            </a:r>
          </a:p>
          <a:p>
            <a:pPr marL="514350" indent="-514350">
              <a:buFont typeface="+mj-lt"/>
              <a:buAutoNum type="arabicPeriod"/>
            </a:pPr>
            <a:r>
              <a:rPr lang="ru-RU" dirty="0" smtClean="0"/>
              <a:t>Завоевания ассирийской армии.</a:t>
            </a:r>
          </a:p>
          <a:p>
            <a:pPr marL="514350" indent="-514350">
              <a:buFont typeface="+mj-lt"/>
              <a:buAutoNum type="arabicPeriod"/>
            </a:pPr>
            <a:r>
              <a:rPr lang="ru-RU" dirty="0" smtClean="0"/>
              <a:t>Причины гибели Ассирийской державы.</a:t>
            </a:r>
            <a:endParaRPr lang="ru-RU" dirty="0"/>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Проблемный вопрос:</a:t>
            </a:r>
            <a:endParaRPr lang="ru-RU" dirty="0"/>
          </a:p>
        </p:txBody>
      </p:sp>
      <p:sp>
        <p:nvSpPr>
          <p:cNvPr id="3" name="Содержимое 2"/>
          <p:cNvSpPr>
            <a:spLocks noGrp="1"/>
          </p:cNvSpPr>
          <p:nvPr>
            <p:ph idx="1"/>
          </p:nvPr>
        </p:nvSpPr>
        <p:spPr/>
        <p:txBody>
          <a:bodyPr/>
          <a:lstStyle/>
          <a:p>
            <a:pPr>
              <a:buNone/>
            </a:pPr>
            <a:r>
              <a:rPr lang="ru-RU" sz="5400" dirty="0" smtClean="0"/>
              <a:t>Какое значение в судьбе Ассирийской державы играло открытие железа? </a:t>
            </a:r>
            <a:endParaRPr lang="ru-RU" sz="5400" dirty="0"/>
          </a:p>
        </p:txBody>
      </p:sp>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Географическое положение</a:t>
            </a:r>
            <a:endParaRPr lang="ru-RU" dirty="0"/>
          </a:p>
        </p:txBody>
      </p:sp>
      <p:sp>
        <p:nvSpPr>
          <p:cNvPr id="3" name="Содержимое 2"/>
          <p:cNvSpPr>
            <a:spLocks noGrp="1"/>
          </p:cNvSpPr>
          <p:nvPr>
            <p:ph idx="1"/>
          </p:nvPr>
        </p:nvSpPr>
        <p:spPr>
          <a:xfrm>
            <a:off x="457200" y="1268760"/>
            <a:ext cx="3106688" cy="4857403"/>
          </a:xfrm>
        </p:spPr>
        <p:txBody>
          <a:bodyPr/>
          <a:lstStyle/>
          <a:p>
            <a:pPr>
              <a:buNone/>
            </a:pPr>
            <a:r>
              <a:rPr lang="ru-RU" b="1" dirty="0" smtClean="0"/>
              <a:t> </a:t>
            </a:r>
          </a:p>
          <a:p>
            <a:r>
              <a:rPr lang="ru-RU" dirty="0" smtClean="0"/>
              <a:t>Ассирия расположена </a:t>
            </a:r>
            <a:r>
              <a:rPr lang="ru-RU" b="1" dirty="0" smtClean="0"/>
              <a:t>в верхнем течении р. Тигр</a:t>
            </a:r>
          </a:p>
        </p:txBody>
      </p:sp>
      <p:graphicFrame>
        <p:nvGraphicFramePr>
          <p:cNvPr id="4" name="Object 42"/>
          <p:cNvGraphicFramePr>
            <a:graphicFrameLocks noChangeAspect="1"/>
          </p:cNvGraphicFramePr>
          <p:nvPr/>
        </p:nvGraphicFramePr>
        <p:xfrm>
          <a:off x="3419872" y="1196752"/>
          <a:ext cx="5472608" cy="5400600"/>
        </p:xfrm>
        <a:graphic>
          <a:graphicData uri="http://schemas.openxmlformats.org/presentationml/2006/ole">
            <p:oleObj spid="_x0000_s1026" name="PHOTO-PAINT" r:id="rId3" imgW="5790476" imgH="4685714" progId="">
              <p:embed/>
            </p:oleObj>
          </a:graphicData>
        </a:graphic>
      </p:graphicFrame>
      <p:sp>
        <p:nvSpPr>
          <p:cNvPr id="5" name="Text Box 48"/>
          <p:cNvSpPr txBox="1">
            <a:spLocks noChangeArrowheads="1"/>
          </p:cNvSpPr>
          <p:nvPr/>
        </p:nvSpPr>
        <p:spPr bwMode="auto">
          <a:xfrm rot="1975068">
            <a:off x="5264311" y="1806109"/>
            <a:ext cx="2429024" cy="461665"/>
          </a:xfrm>
          <a:prstGeom prst="rect">
            <a:avLst/>
          </a:prstGeom>
          <a:noFill/>
          <a:ln w="9525">
            <a:noFill/>
            <a:miter lim="800000"/>
            <a:headEnd/>
            <a:tailEnd/>
          </a:ln>
          <a:effectLst/>
        </p:spPr>
        <p:txBody>
          <a:bodyPr wrap="square">
            <a:spAutoFit/>
          </a:bodyPr>
          <a:lstStyle/>
          <a:p>
            <a:pPr algn="l">
              <a:defRPr/>
            </a:pPr>
            <a:r>
              <a:rPr lang="ru-RU" sz="2400" b="0" dirty="0">
                <a:solidFill>
                  <a:srgbClr val="FF9900"/>
                </a:solidFill>
                <a:effectLst>
                  <a:outerShdw blurRad="38100" dist="38100" dir="2700000" algn="tl">
                    <a:srgbClr val="000000"/>
                  </a:outerShdw>
                </a:effectLst>
                <a:latin typeface="Arial Black" pitchFamily="34" charset="0"/>
              </a:rPr>
              <a:t>АССИРИЯ</a:t>
            </a:r>
          </a:p>
        </p:txBody>
      </p:sp>
      <p:grpSp>
        <p:nvGrpSpPr>
          <p:cNvPr id="6" name="Group 87"/>
          <p:cNvGrpSpPr>
            <a:grpSpLocks/>
          </p:cNvGrpSpPr>
          <p:nvPr/>
        </p:nvGrpSpPr>
        <p:grpSpPr bwMode="auto">
          <a:xfrm>
            <a:off x="4571818" y="1844825"/>
            <a:ext cx="3024516" cy="1224136"/>
            <a:chOff x="2337" y="1561"/>
            <a:chExt cx="1450" cy="590"/>
          </a:xfrm>
        </p:grpSpPr>
        <p:sp>
          <p:nvSpPr>
            <p:cNvPr id="7" name="Text Box 47"/>
            <p:cNvSpPr txBox="1">
              <a:spLocks noChangeArrowheads="1"/>
            </p:cNvSpPr>
            <p:nvPr/>
          </p:nvSpPr>
          <p:spPr bwMode="auto">
            <a:xfrm>
              <a:off x="2337" y="1561"/>
              <a:ext cx="967" cy="193"/>
            </a:xfrm>
            <a:prstGeom prst="rect">
              <a:avLst/>
            </a:prstGeom>
            <a:noFill/>
            <a:ln w="9525">
              <a:noFill/>
              <a:miter lim="800000"/>
              <a:headEnd/>
              <a:tailEnd/>
            </a:ln>
          </p:spPr>
          <p:txBody>
            <a:bodyPr wrap="square">
              <a:spAutoFit/>
            </a:bodyPr>
            <a:lstStyle/>
            <a:p>
              <a:pPr algn="l"/>
              <a:r>
                <a:rPr lang="ru-RU" sz="2000" dirty="0">
                  <a:solidFill>
                    <a:schemeClr val="accent2"/>
                  </a:solidFill>
                  <a:latin typeface="Times New Roman" pitchFamily="18" charset="0"/>
                </a:rPr>
                <a:t>Ниневия</a:t>
              </a:r>
              <a:endParaRPr lang="ru-RU" b="0" dirty="0"/>
            </a:p>
          </p:txBody>
        </p:sp>
        <p:sp>
          <p:nvSpPr>
            <p:cNvPr id="8" name="Text Box 49"/>
            <p:cNvSpPr txBox="1">
              <a:spLocks noChangeArrowheads="1"/>
            </p:cNvSpPr>
            <p:nvPr/>
          </p:nvSpPr>
          <p:spPr bwMode="auto">
            <a:xfrm>
              <a:off x="3107" y="1901"/>
              <a:ext cx="680" cy="250"/>
            </a:xfrm>
            <a:prstGeom prst="rect">
              <a:avLst/>
            </a:prstGeom>
            <a:noFill/>
            <a:ln w="9525">
              <a:noFill/>
              <a:miter lim="800000"/>
              <a:headEnd/>
              <a:tailEnd/>
            </a:ln>
          </p:spPr>
          <p:txBody>
            <a:bodyPr>
              <a:spAutoFit/>
            </a:bodyPr>
            <a:lstStyle/>
            <a:p>
              <a:pPr algn="l"/>
              <a:r>
                <a:rPr lang="ru-RU" sz="2000">
                  <a:solidFill>
                    <a:schemeClr val="accent2"/>
                  </a:solidFill>
                  <a:latin typeface="Times New Roman" pitchFamily="18" charset="0"/>
                </a:rPr>
                <a:t>Ашшур</a:t>
              </a:r>
              <a:endParaRPr lang="ru-RU" b="0"/>
            </a:p>
          </p:txBody>
        </p:sp>
        <p:sp>
          <p:nvSpPr>
            <p:cNvPr id="9" name="Oval 50"/>
            <p:cNvSpPr>
              <a:spLocks noChangeArrowheads="1"/>
            </p:cNvSpPr>
            <p:nvPr/>
          </p:nvSpPr>
          <p:spPr bwMode="auto">
            <a:xfrm>
              <a:off x="3016" y="2039"/>
              <a:ext cx="91" cy="96"/>
            </a:xfrm>
            <a:prstGeom prst="ellipse">
              <a:avLst/>
            </a:prstGeom>
            <a:solidFill>
              <a:srgbClr val="2F4F4D"/>
            </a:solidFill>
            <a:ln w="9525">
              <a:solidFill>
                <a:schemeClr val="tx1"/>
              </a:solidFill>
              <a:round/>
              <a:headEnd/>
              <a:tailEnd/>
            </a:ln>
          </p:spPr>
          <p:txBody>
            <a:bodyPr wrap="none" anchor="ctr"/>
            <a:lstStyle/>
            <a:p>
              <a:endParaRPr lang="ru-RU"/>
            </a:p>
          </p:txBody>
        </p:sp>
        <p:sp>
          <p:nvSpPr>
            <p:cNvPr id="10" name="Oval 51"/>
            <p:cNvSpPr>
              <a:spLocks noChangeArrowheads="1"/>
            </p:cNvSpPr>
            <p:nvPr/>
          </p:nvSpPr>
          <p:spPr bwMode="auto">
            <a:xfrm>
              <a:off x="2925" y="1661"/>
              <a:ext cx="90" cy="95"/>
            </a:xfrm>
            <a:prstGeom prst="ellipse">
              <a:avLst/>
            </a:prstGeom>
            <a:solidFill>
              <a:srgbClr val="2F4F4D"/>
            </a:solidFill>
            <a:ln w="9525">
              <a:solidFill>
                <a:schemeClr val="tx1"/>
              </a:solidFill>
              <a:round/>
              <a:headEnd/>
              <a:tailEnd/>
            </a:ln>
          </p:spPr>
          <p:txBody>
            <a:bodyPr wrap="none" anchor="ctr"/>
            <a:lstStyle/>
            <a:p>
              <a:endParaRPr lang="ru-RU"/>
            </a:p>
          </p:txBody>
        </p:sp>
      </p:grpSp>
      <p:sp>
        <p:nvSpPr>
          <p:cNvPr id="11" name="Text Box 45"/>
          <p:cNvSpPr txBox="1">
            <a:spLocks noChangeArrowheads="1"/>
          </p:cNvSpPr>
          <p:nvPr/>
        </p:nvSpPr>
        <p:spPr bwMode="auto">
          <a:xfrm rot="1867255">
            <a:off x="3537113" y="3718184"/>
            <a:ext cx="2939115" cy="369332"/>
          </a:xfrm>
          <a:prstGeom prst="rect">
            <a:avLst/>
          </a:prstGeom>
          <a:noFill/>
          <a:ln w="9525">
            <a:noFill/>
            <a:miter lim="800000"/>
            <a:headEnd/>
            <a:tailEnd/>
          </a:ln>
        </p:spPr>
        <p:txBody>
          <a:bodyPr wrap="square">
            <a:spAutoFit/>
          </a:bodyPr>
          <a:lstStyle/>
          <a:p>
            <a:r>
              <a:rPr lang="ru-RU" dirty="0">
                <a:solidFill>
                  <a:srgbClr val="FF9900"/>
                </a:solidFill>
                <a:latin typeface="Arial" charset="0"/>
              </a:rPr>
              <a:t>Северное Двуречье</a:t>
            </a:r>
            <a:endParaRPr lang="ru-RU" b="0" dirty="0">
              <a:solidFill>
                <a:srgbClr val="FF9900"/>
              </a:solidFill>
            </a:endParaRPr>
          </a:p>
        </p:txBody>
      </p:sp>
      <p:sp>
        <p:nvSpPr>
          <p:cNvPr id="12" name="Text Box 44"/>
          <p:cNvSpPr txBox="1">
            <a:spLocks noChangeArrowheads="1"/>
          </p:cNvSpPr>
          <p:nvPr/>
        </p:nvSpPr>
        <p:spPr bwMode="auto">
          <a:xfrm rot="1724799">
            <a:off x="5417941" y="5768732"/>
            <a:ext cx="2981671" cy="369332"/>
          </a:xfrm>
          <a:prstGeom prst="rect">
            <a:avLst/>
          </a:prstGeom>
          <a:noFill/>
          <a:ln w="9525">
            <a:noFill/>
            <a:miter lim="800000"/>
            <a:headEnd/>
            <a:tailEnd/>
          </a:ln>
        </p:spPr>
        <p:txBody>
          <a:bodyPr wrap="square">
            <a:spAutoFit/>
          </a:bodyPr>
          <a:lstStyle/>
          <a:p>
            <a:r>
              <a:rPr lang="ru-RU" b="0" dirty="0">
                <a:solidFill>
                  <a:schemeClr val="accent2"/>
                </a:solidFill>
              </a:rPr>
              <a:t>Южное Двуречье</a:t>
            </a: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468313" y="620713"/>
            <a:ext cx="8229600" cy="1139825"/>
          </a:xfrm>
        </p:spPr>
        <p:txBody>
          <a:bodyPr/>
          <a:lstStyle/>
          <a:p>
            <a:pPr eaLnBrk="1" hangingPunct="1">
              <a:defRPr/>
            </a:pPr>
            <a:r>
              <a:rPr lang="ru-RU" smtClean="0">
                <a:solidFill>
                  <a:schemeClr val="tx1"/>
                </a:solidFill>
              </a:rPr>
              <a:t>Занятия ассирийцев</a:t>
            </a:r>
          </a:p>
        </p:txBody>
      </p:sp>
      <p:pic>
        <p:nvPicPr>
          <p:cNvPr id="24579" name="Picture 4" descr="скотоводы в Ассирии"/>
          <p:cNvPicPr>
            <a:picLocks noGrp="1" noChangeAspect="1" noChangeArrowheads="1"/>
          </p:cNvPicPr>
          <p:nvPr>
            <p:ph type="body" idx="1"/>
          </p:nvPr>
        </p:nvPicPr>
        <p:blipFill>
          <a:blip r:embed="rId2" cstate="print"/>
          <a:srcRect t="8708"/>
          <a:stretch>
            <a:fillRect/>
          </a:stretch>
        </p:blipFill>
        <p:spPr>
          <a:xfrm>
            <a:off x="1403350" y="2349500"/>
            <a:ext cx="6553200" cy="2359025"/>
          </a:xfrm>
          <a:noFill/>
          <a:ln w="57150" cmpd="thickThin">
            <a:solidFill>
              <a:srgbClr val="D6D8D2"/>
            </a:solidFill>
          </a:ln>
        </p:spPr>
      </p:pic>
      <p:sp>
        <p:nvSpPr>
          <p:cNvPr id="124933" name="AutoShape 5">
            <a:hlinkClick r:id="" action="ppaction://hlinkshowjump?jump=nextslide" highlightClick="1"/>
          </p:cNvPr>
          <p:cNvSpPr>
            <a:spLocks noChangeArrowheads="1"/>
          </p:cNvSpPr>
          <p:nvPr/>
        </p:nvSpPr>
        <p:spPr bwMode="auto">
          <a:xfrm>
            <a:off x="7956550" y="5949950"/>
            <a:ext cx="827088" cy="503238"/>
          </a:xfrm>
          <a:prstGeom prst="actionButtonForwardNext">
            <a:avLst/>
          </a:prstGeom>
          <a:solidFill>
            <a:schemeClr val="accent1"/>
          </a:solidFill>
          <a:ln w="9525">
            <a:solidFill>
              <a:schemeClr val="tx1"/>
            </a:solidFill>
            <a:miter lim="800000"/>
            <a:headEnd/>
            <a:tailEnd/>
          </a:ln>
        </p:spPr>
        <p:txBody>
          <a:bodyPr wrap="none" anchor="ctr"/>
          <a:lstStyle/>
          <a:p>
            <a:endParaRPr lang="ru-RU"/>
          </a:p>
        </p:txBody>
      </p:sp>
      <p:grpSp>
        <p:nvGrpSpPr>
          <p:cNvPr id="2" name="Group 6"/>
          <p:cNvGrpSpPr>
            <a:grpSpLocks/>
          </p:cNvGrpSpPr>
          <p:nvPr/>
        </p:nvGrpSpPr>
        <p:grpSpPr bwMode="auto">
          <a:xfrm>
            <a:off x="0" y="0"/>
            <a:ext cx="9144000" cy="6858000"/>
            <a:chOff x="0" y="0"/>
            <a:chExt cx="5760" cy="4320"/>
          </a:xfrm>
        </p:grpSpPr>
        <p:sp>
          <p:nvSpPr>
            <p:cNvPr id="24582" name="Rectangle 7"/>
            <p:cNvSpPr>
              <a:spLocks noChangeArrowheads="1"/>
            </p:cNvSpPr>
            <p:nvPr/>
          </p:nvSpPr>
          <p:spPr bwMode="auto">
            <a:xfrm>
              <a:off x="0" y="0"/>
              <a:ext cx="5760" cy="4320"/>
            </a:xfrm>
            <a:prstGeom prst="rect">
              <a:avLst/>
            </a:prstGeom>
            <a:noFill/>
            <a:ln w="76200">
              <a:pattFill prst="shingle">
                <a:fgClr>
                  <a:srgbClr val="E6FFCD"/>
                </a:fgClr>
                <a:bgClr>
                  <a:schemeClr val="bg2"/>
                </a:bgClr>
              </a:pattFill>
              <a:miter lim="800000"/>
              <a:headEnd/>
              <a:tailEnd/>
            </a:ln>
          </p:spPr>
          <p:txBody>
            <a:bodyPr wrap="none" anchor="ctr"/>
            <a:lstStyle/>
            <a:p>
              <a:endParaRPr lang="ru-RU"/>
            </a:p>
          </p:txBody>
        </p:sp>
        <p:sp>
          <p:nvSpPr>
            <p:cNvPr id="24583" name="Rectangle 8"/>
            <p:cNvSpPr>
              <a:spLocks noChangeArrowheads="1"/>
            </p:cNvSpPr>
            <p:nvPr/>
          </p:nvSpPr>
          <p:spPr bwMode="auto">
            <a:xfrm>
              <a:off x="113" y="119"/>
              <a:ext cx="5534" cy="4082"/>
            </a:xfrm>
            <a:prstGeom prst="rect">
              <a:avLst/>
            </a:prstGeom>
            <a:noFill/>
            <a:ln w="9525">
              <a:solidFill>
                <a:srgbClr val="E6FFCD"/>
              </a:solidFill>
              <a:miter lim="800000"/>
              <a:headEnd/>
              <a:tailEnd/>
            </a:ln>
          </p:spPr>
          <p:txBody>
            <a:bodyPr wrap="none" anchor="ctr"/>
            <a:lstStyle/>
            <a:p>
              <a:endParaRPr lang="ru-RU"/>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249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Text Box 2"/>
          <p:cNvSpPr txBox="1">
            <a:spLocks noChangeArrowheads="1"/>
          </p:cNvSpPr>
          <p:nvPr/>
        </p:nvSpPr>
        <p:spPr bwMode="auto">
          <a:xfrm rot="971190">
            <a:off x="2627313" y="1700213"/>
            <a:ext cx="1976437" cy="366712"/>
          </a:xfrm>
          <a:prstGeom prst="rect">
            <a:avLst/>
          </a:prstGeom>
          <a:noFill/>
          <a:ln w="9525">
            <a:noFill/>
            <a:miter lim="800000"/>
            <a:headEnd/>
            <a:tailEnd/>
          </a:ln>
        </p:spPr>
        <p:txBody>
          <a:bodyPr>
            <a:spAutoFit/>
          </a:bodyPr>
          <a:lstStyle/>
          <a:p>
            <a:pPr algn="l"/>
            <a:r>
              <a:rPr lang="ru-RU" b="0">
                <a:solidFill>
                  <a:schemeClr val="accent2"/>
                </a:solidFill>
              </a:rPr>
              <a:t>АССИРИЯ</a:t>
            </a:r>
            <a:endParaRPr lang="ru-RU" b="0"/>
          </a:p>
        </p:txBody>
      </p:sp>
      <p:pic>
        <p:nvPicPr>
          <p:cNvPr id="7174" name="Picture 4" descr="сова1"/>
          <p:cNvPicPr>
            <a:picLocks noChangeAspect="1" noChangeArrowheads="1"/>
          </p:cNvPicPr>
          <p:nvPr/>
        </p:nvPicPr>
        <p:blipFill>
          <a:blip r:embed="rId3" cstate="print">
            <a:clrChange>
              <a:clrFrom>
                <a:srgbClr val="020200"/>
              </a:clrFrom>
              <a:clrTo>
                <a:srgbClr val="020200">
                  <a:alpha val="0"/>
                </a:srgbClr>
              </a:clrTo>
            </a:clrChange>
          </a:blip>
          <a:srcRect/>
          <a:stretch>
            <a:fillRect/>
          </a:stretch>
        </p:blipFill>
        <p:spPr bwMode="auto">
          <a:xfrm>
            <a:off x="250825" y="476250"/>
            <a:ext cx="1081088" cy="898525"/>
          </a:xfrm>
          <a:prstGeom prst="rect">
            <a:avLst/>
          </a:prstGeom>
          <a:noFill/>
          <a:ln w="9525">
            <a:noFill/>
            <a:miter lim="800000"/>
            <a:headEnd/>
            <a:tailEnd/>
          </a:ln>
        </p:spPr>
      </p:pic>
      <p:sp>
        <p:nvSpPr>
          <p:cNvPr id="7175" name="Text Box 6"/>
          <p:cNvSpPr txBox="1">
            <a:spLocks noChangeArrowheads="1"/>
          </p:cNvSpPr>
          <p:nvPr/>
        </p:nvSpPr>
        <p:spPr bwMode="auto">
          <a:xfrm>
            <a:off x="179388" y="2492375"/>
            <a:ext cx="2436812" cy="396875"/>
          </a:xfrm>
          <a:prstGeom prst="rect">
            <a:avLst/>
          </a:prstGeom>
          <a:noFill/>
          <a:ln w="9525">
            <a:noFill/>
            <a:miter lim="800000"/>
            <a:headEnd/>
            <a:tailEnd/>
          </a:ln>
        </p:spPr>
        <p:txBody>
          <a:bodyPr>
            <a:spAutoFit/>
          </a:bodyPr>
          <a:lstStyle/>
          <a:p>
            <a:pPr algn="l">
              <a:spcBef>
                <a:spcPct val="50000"/>
              </a:spcBef>
            </a:pPr>
            <a:r>
              <a:rPr lang="ru-RU" sz="2000">
                <a:latin typeface="Arial" charset="0"/>
              </a:rPr>
              <a:t> </a:t>
            </a:r>
          </a:p>
        </p:txBody>
      </p:sp>
      <p:grpSp>
        <p:nvGrpSpPr>
          <p:cNvPr id="2" name="Group 7"/>
          <p:cNvGrpSpPr>
            <a:grpSpLocks/>
          </p:cNvGrpSpPr>
          <p:nvPr/>
        </p:nvGrpSpPr>
        <p:grpSpPr bwMode="auto">
          <a:xfrm>
            <a:off x="1403648" y="1556792"/>
            <a:ext cx="6769100" cy="4830763"/>
            <a:chOff x="1292" y="890"/>
            <a:chExt cx="4264" cy="3043"/>
          </a:xfrm>
        </p:grpSpPr>
        <p:grpSp>
          <p:nvGrpSpPr>
            <p:cNvPr id="3" name="Group 8"/>
            <p:cNvGrpSpPr>
              <a:grpSpLocks/>
            </p:cNvGrpSpPr>
            <p:nvPr/>
          </p:nvGrpSpPr>
          <p:grpSpPr bwMode="auto">
            <a:xfrm>
              <a:off x="1292" y="890"/>
              <a:ext cx="4264" cy="3043"/>
              <a:chOff x="1292" y="890"/>
              <a:chExt cx="4264" cy="3043"/>
            </a:xfrm>
          </p:grpSpPr>
          <p:grpSp>
            <p:nvGrpSpPr>
              <p:cNvPr id="4" name="Group 9"/>
              <p:cNvGrpSpPr>
                <a:grpSpLocks/>
              </p:cNvGrpSpPr>
              <p:nvPr/>
            </p:nvGrpSpPr>
            <p:grpSpPr bwMode="auto">
              <a:xfrm>
                <a:off x="1292" y="890"/>
                <a:ext cx="4264" cy="3043"/>
                <a:chOff x="1383" y="890"/>
                <a:chExt cx="4264" cy="3043"/>
              </a:xfrm>
            </p:grpSpPr>
            <p:grpSp>
              <p:nvGrpSpPr>
                <p:cNvPr id="5" name="Group 10"/>
                <p:cNvGrpSpPr>
                  <a:grpSpLocks/>
                </p:cNvGrpSpPr>
                <p:nvPr/>
              </p:nvGrpSpPr>
              <p:grpSpPr bwMode="auto">
                <a:xfrm>
                  <a:off x="1383" y="890"/>
                  <a:ext cx="4264" cy="3043"/>
                  <a:chOff x="1383" y="890"/>
                  <a:chExt cx="4264" cy="3043"/>
                </a:xfrm>
              </p:grpSpPr>
              <p:graphicFrame>
                <p:nvGraphicFramePr>
                  <p:cNvPr id="7172" name="Object 11"/>
                  <p:cNvGraphicFramePr>
                    <a:graphicFrameLocks noChangeAspect="1"/>
                  </p:cNvGraphicFramePr>
                  <p:nvPr/>
                </p:nvGraphicFramePr>
                <p:xfrm>
                  <a:off x="1383" y="890"/>
                  <a:ext cx="4219" cy="3043"/>
                </p:xfrm>
                <a:graphic>
                  <a:graphicData uri="http://schemas.openxmlformats.org/presentationml/2006/ole">
                    <p:oleObj spid="_x0000_s2052" name="PHOTO-PAINT" r:id="rId4" imgW="5790476" imgH="4685714" progId="">
                      <p:embed/>
                    </p:oleObj>
                  </a:graphicData>
                </a:graphic>
              </p:graphicFrame>
              <p:grpSp>
                <p:nvGrpSpPr>
                  <p:cNvPr id="6" name="Group 12"/>
                  <p:cNvGrpSpPr>
                    <a:grpSpLocks/>
                  </p:cNvGrpSpPr>
                  <p:nvPr/>
                </p:nvGrpSpPr>
                <p:grpSpPr bwMode="auto">
                  <a:xfrm>
                    <a:off x="2064" y="890"/>
                    <a:ext cx="3583" cy="1950"/>
                    <a:chOff x="2064" y="890"/>
                    <a:chExt cx="3583" cy="1950"/>
                  </a:xfrm>
                </p:grpSpPr>
                <p:sp>
                  <p:nvSpPr>
                    <p:cNvPr id="7226" name="Line 13"/>
                    <p:cNvSpPr>
                      <a:spLocks noChangeShapeType="1"/>
                    </p:cNvSpPr>
                    <p:nvPr/>
                  </p:nvSpPr>
                  <p:spPr bwMode="auto">
                    <a:xfrm>
                      <a:off x="2064" y="890"/>
                      <a:ext cx="1360" cy="590"/>
                    </a:xfrm>
                    <a:prstGeom prst="line">
                      <a:avLst/>
                    </a:prstGeom>
                    <a:noFill/>
                    <a:ln w="28575">
                      <a:solidFill>
                        <a:srgbClr val="2F4F4D"/>
                      </a:solidFill>
                      <a:prstDash val="lgDash"/>
                      <a:round/>
                      <a:headEnd/>
                      <a:tailEnd/>
                    </a:ln>
                  </p:spPr>
                  <p:txBody>
                    <a:bodyPr/>
                    <a:lstStyle/>
                    <a:p>
                      <a:endParaRPr lang="ru-RU"/>
                    </a:p>
                  </p:txBody>
                </p:sp>
                <p:sp>
                  <p:nvSpPr>
                    <p:cNvPr id="7227" name="Line 14"/>
                    <p:cNvSpPr>
                      <a:spLocks noChangeShapeType="1"/>
                    </p:cNvSpPr>
                    <p:nvPr/>
                  </p:nvSpPr>
                  <p:spPr bwMode="auto">
                    <a:xfrm>
                      <a:off x="4558" y="1933"/>
                      <a:ext cx="1089" cy="907"/>
                    </a:xfrm>
                    <a:prstGeom prst="line">
                      <a:avLst/>
                    </a:prstGeom>
                    <a:noFill/>
                    <a:ln w="38100">
                      <a:solidFill>
                        <a:srgbClr val="2F4F4D"/>
                      </a:solidFill>
                      <a:prstDash val="lgDash"/>
                      <a:round/>
                      <a:headEnd/>
                      <a:tailEnd/>
                    </a:ln>
                  </p:spPr>
                  <p:txBody>
                    <a:bodyPr/>
                    <a:lstStyle/>
                    <a:p>
                      <a:endParaRPr lang="ru-RU"/>
                    </a:p>
                  </p:txBody>
                </p:sp>
                <p:sp>
                  <p:nvSpPr>
                    <p:cNvPr id="7228" name="Line 15"/>
                    <p:cNvSpPr>
                      <a:spLocks noChangeShapeType="1"/>
                    </p:cNvSpPr>
                    <p:nvPr/>
                  </p:nvSpPr>
                  <p:spPr bwMode="auto">
                    <a:xfrm flipH="1" flipV="1">
                      <a:off x="3424" y="1480"/>
                      <a:ext cx="1134" cy="453"/>
                    </a:xfrm>
                    <a:prstGeom prst="line">
                      <a:avLst/>
                    </a:prstGeom>
                    <a:noFill/>
                    <a:ln w="28575">
                      <a:solidFill>
                        <a:srgbClr val="2F4F4D"/>
                      </a:solidFill>
                      <a:prstDash val="lgDash"/>
                      <a:round/>
                      <a:headEnd/>
                      <a:tailEnd/>
                    </a:ln>
                  </p:spPr>
                  <p:txBody>
                    <a:bodyPr/>
                    <a:lstStyle/>
                    <a:p>
                      <a:endParaRPr lang="ru-RU"/>
                    </a:p>
                  </p:txBody>
                </p:sp>
              </p:grpSp>
              <p:grpSp>
                <p:nvGrpSpPr>
                  <p:cNvPr id="7" name="Group 16"/>
                  <p:cNvGrpSpPr>
                    <a:grpSpLocks/>
                  </p:cNvGrpSpPr>
                  <p:nvPr/>
                </p:nvGrpSpPr>
                <p:grpSpPr bwMode="auto">
                  <a:xfrm>
                    <a:off x="1837" y="1525"/>
                    <a:ext cx="3220" cy="2170"/>
                    <a:chOff x="1837" y="1525"/>
                    <a:chExt cx="3220" cy="2170"/>
                  </a:xfrm>
                </p:grpSpPr>
                <p:sp>
                  <p:nvSpPr>
                    <p:cNvPr id="7216" name="Line 17"/>
                    <p:cNvSpPr>
                      <a:spLocks noChangeShapeType="1"/>
                    </p:cNvSpPr>
                    <p:nvPr/>
                  </p:nvSpPr>
                  <p:spPr bwMode="auto">
                    <a:xfrm flipH="1" flipV="1">
                      <a:off x="3742" y="2069"/>
                      <a:ext cx="408" cy="499"/>
                    </a:xfrm>
                    <a:prstGeom prst="line">
                      <a:avLst/>
                    </a:prstGeom>
                    <a:noFill/>
                    <a:ln w="28575">
                      <a:solidFill>
                        <a:srgbClr val="3366FF"/>
                      </a:solidFill>
                      <a:prstDash val="lgDash"/>
                      <a:round/>
                      <a:headEnd/>
                      <a:tailEnd/>
                    </a:ln>
                  </p:spPr>
                  <p:txBody>
                    <a:bodyPr/>
                    <a:lstStyle/>
                    <a:p>
                      <a:endParaRPr lang="ru-RU"/>
                    </a:p>
                  </p:txBody>
                </p:sp>
                <p:sp>
                  <p:nvSpPr>
                    <p:cNvPr id="7217" name="Line 18"/>
                    <p:cNvSpPr>
                      <a:spLocks noChangeShapeType="1"/>
                    </p:cNvSpPr>
                    <p:nvPr/>
                  </p:nvSpPr>
                  <p:spPr bwMode="auto">
                    <a:xfrm>
                      <a:off x="4014" y="2432"/>
                      <a:ext cx="726" cy="635"/>
                    </a:xfrm>
                    <a:prstGeom prst="line">
                      <a:avLst/>
                    </a:prstGeom>
                    <a:noFill/>
                    <a:ln w="28575">
                      <a:solidFill>
                        <a:srgbClr val="3366FF"/>
                      </a:solidFill>
                      <a:prstDash val="lgDash"/>
                      <a:round/>
                      <a:headEnd/>
                      <a:tailEnd/>
                    </a:ln>
                  </p:spPr>
                  <p:txBody>
                    <a:bodyPr/>
                    <a:lstStyle/>
                    <a:p>
                      <a:endParaRPr lang="ru-RU"/>
                    </a:p>
                  </p:txBody>
                </p:sp>
                <p:sp>
                  <p:nvSpPr>
                    <p:cNvPr id="7218" name="Line 19"/>
                    <p:cNvSpPr>
                      <a:spLocks noChangeShapeType="1"/>
                    </p:cNvSpPr>
                    <p:nvPr/>
                  </p:nvSpPr>
                  <p:spPr bwMode="auto">
                    <a:xfrm>
                      <a:off x="4740" y="3060"/>
                      <a:ext cx="181" cy="46"/>
                    </a:xfrm>
                    <a:prstGeom prst="line">
                      <a:avLst/>
                    </a:prstGeom>
                    <a:noFill/>
                    <a:ln w="38100">
                      <a:solidFill>
                        <a:srgbClr val="3366FF"/>
                      </a:solidFill>
                      <a:round/>
                      <a:headEnd/>
                      <a:tailEnd/>
                    </a:ln>
                  </p:spPr>
                  <p:txBody>
                    <a:bodyPr/>
                    <a:lstStyle/>
                    <a:p>
                      <a:endParaRPr lang="ru-RU"/>
                    </a:p>
                  </p:txBody>
                </p:sp>
                <p:sp>
                  <p:nvSpPr>
                    <p:cNvPr id="7219" name="Line 20"/>
                    <p:cNvSpPr>
                      <a:spLocks noChangeShapeType="1"/>
                    </p:cNvSpPr>
                    <p:nvPr/>
                  </p:nvSpPr>
                  <p:spPr bwMode="auto">
                    <a:xfrm flipH="1" flipV="1">
                      <a:off x="3470" y="1525"/>
                      <a:ext cx="226" cy="635"/>
                    </a:xfrm>
                    <a:prstGeom prst="line">
                      <a:avLst/>
                    </a:prstGeom>
                    <a:noFill/>
                    <a:ln w="28575">
                      <a:solidFill>
                        <a:srgbClr val="3366FF"/>
                      </a:solidFill>
                      <a:prstDash val="lgDash"/>
                      <a:round/>
                      <a:headEnd/>
                      <a:tailEnd/>
                    </a:ln>
                  </p:spPr>
                  <p:txBody>
                    <a:bodyPr/>
                    <a:lstStyle/>
                    <a:p>
                      <a:endParaRPr lang="ru-RU"/>
                    </a:p>
                  </p:txBody>
                </p:sp>
                <p:sp>
                  <p:nvSpPr>
                    <p:cNvPr id="7220" name="Line 21"/>
                    <p:cNvSpPr>
                      <a:spLocks noChangeShapeType="1"/>
                    </p:cNvSpPr>
                    <p:nvPr/>
                  </p:nvSpPr>
                  <p:spPr bwMode="auto">
                    <a:xfrm>
                      <a:off x="1837" y="1609"/>
                      <a:ext cx="453" cy="408"/>
                    </a:xfrm>
                    <a:prstGeom prst="line">
                      <a:avLst/>
                    </a:prstGeom>
                    <a:noFill/>
                    <a:ln w="28575">
                      <a:solidFill>
                        <a:srgbClr val="3366FF"/>
                      </a:solidFill>
                      <a:prstDash val="lgDash"/>
                      <a:round/>
                      <a:headEnd/>
                      <a:tailEnd/>
                    </a:ln>
                  </p:spPr>
                  <p:txBody>
                    <a:bodyPr/>
                    <a:lstStyle/>
                    <a:p>
                      <a:endParaRPr lang="ru-RU"/>
                    </a:p>
                  </p:txBody>
                </p:sp>
                <p:sp>
                  <p:nvSpPr>
                    <p:cNvPr id="7221" name="Line 22"/>
                    <p:cNvSpPr>
                      <a:spLocks noChangeShapeType="1"/>
                    </p:cNvSpPr>
                    <p:nvPr/>
                  </p:nvSpPr>
                  <p:spPr bwMode="auto">
                    <a:xfrm>
                      <a:off x="2290" y="2017"/>
                      <a:ext cx="635" cy="0"/>
                    </a:xfrm>
                    <a:prstGeom prst="line">
                      <a:avLst/>
                    </a:prstGeom>
                    <a:noFill/>
                    <a:ln w="28575">
                      <a:solidFill>
                        <a:srgbClr val="3366FF"/>
                      </a:solidFill>
                      <a:prstDash val="lgDash"/>
                      <a:round/>
                      <a:headEnd/>
                      <a:tailEnd/>
                    </a:ln>
                  </p:spPr>
                  <p:txBody>
                    <a:bodyPr/>
                    <a:lstStyle/>
                    <a:p>
                      <a:endParaRPr lang="ru-RU"/>
                    </a:p>
                  </p:txBody>
                </p:sp>
                <p:sp>
                  <p:nvSpPr>
                    <p:cNvPr id="7222" name="Line 23"/>
                    <p:cNvSpPr>
                      <a:spLocks noChangeShapeType="1"/>
                    </p:cNvSpPr>
                    <p:nvPr/>
                  </p:nvSpPr>
                  <p:spPr bwMode="auto">
                    <a:xfrm>
                      <a:off x="2880" y="2017"/>
                      <a:ext cx="318" cy="317"/>
                    </a:xfrm>
                    <a:prstGeom prst="line">
                      <a:avLst/>
                    </a:prstGeom>
                    <a:noFill/>
                    <a:ln w="28575">
                      <a:solidFill>
                        <a:srgbClr val="3366FF"/>
                      </a:solidFill>
                      <a:prstDash val="lgDash"/>
                      <a:round/>
                      <a:headEnd/>
                      <a:tailEnd/>
                    </a:ln>
                  </p:spPr>
                  <p:txBody>
                    <a:bodyPr/>
                    <a:lstStyle/>
                    <a:p>
                      <a:endParaRPr lang="ru-RU"/>
                    </a:p>
                  </p:txBody>
                </p:sp>
                <p:sp>
                  <p:nvSpPr>
                    <p:cNvPr id="7223" name="Line 24"/>
                    <p:cNvSpPr>
                      <a:spLocks noChangeShapeType="1"/>
                    </p:cNvSpPr>
                    <p:nvPr/>
                  </p:nvSpPr>
                  <p:spPr bwMode="auto">
                    <a:xfrm>
                      <a:off x="3198" y="2334"/>
                      <a:ext cx="861" cy="363"/>
                    </a:xfrm>
                    <a:prstGeom prst="line">
                      <a:avLst/>
                    </a:prstGeom>
                    <a:noFill/>
                    <a:ln w="28575">
                      <a:solidFill>
                        <a:srgbClr val="3366FF"/>
                      </a:solidFill>
                      <a:prstDash val="lgDash"/>
                      <a:round/>
                      <a:headEnd/>
                      <a:tailEnd/>
                    </a:ln>
                  </p:spPr>
                  <p:txBody>
                    <a:bodyPr/>
                    <a:lstStyle/>
                    <a:p>
                      <a:endParaRPr lang="ru-RU"/>
                    </a:p>
                  </p:txBody>
                </p:sp>
                <p:sp>
                  <p:nvSpPr>
                    <p:cNvPr id="7224" name="Line 25"/>
                    <p:cNvSpPr>
                      <a:spLocks noChangeShapeType="1"/>
                    </p:cNvSpPr>
                    <p:nvPr/>
                  </p:nvSpPr>
                  <p:spPr bwMode="auto">
                    <a:xfrm>
                      <a:off x="4059" y="2697"/>
                      <a:ext cx="46" cy="272"/>
                    </a:xfrm>
                    <a:prstGeom prst="line">
                      <a:avLst/>
                    </a:prstGeom>
                    <a:noFill/>
                    <a:ln w="28575">
                      <a:solidFill>
                        <a:srgbClr val="3366FF"/>
                      </a:solidFill>
                      <a:prstDash val="lgDash"/>
                      <a:round/>
                      <a:headEnd/>
                      <a:tailEnd/>
                    </a:ln>
                  </p:spPr>
                  <p:txBody>
                    <a:bodyPr/>
                    <a:lstStyle/>
                    <a:p>
                      <a:endParaRPr lang="ru-RU"/>
                    </a:p>
                  </p:txBody>
                </p:sp>
                <p:sp>
                  <p:nvSpPr>
                    <p:cNvPr id="7225" name="Line 26"/>
                    <p:cNvSpPr>
                      <a:spLocks noChangeShapeType="1"/>
                    </p:cNvSpPr>
                    <p:nvPr/>
                  </p:nvSpPr>
                  <p:spPr bwMode="auto">
                    <a:xfrm>
                      <a:off x="4105" y="2969"/>
                      <a:ext cx="952" cy="726"/>
                    </a:xfrm>
                    <a:prstGeom prst="line">
                      <a:avLst/>
                    </a:prstGeom>
                    <a:noFill/>
                    <a:ln w="28575">
                      <a:solidFill>
                        <a:srgbClr val="3366FF"/>
                      </a:solidFill>
                      <a:prstDash val="lgDash"/>
                      <a:round/>
                      <a:headEnd/>
                      <a:tailEnd/>
                    </a:ln>
                  </p:spPr>
                  <p:txBody>
                    <a:bodyPr/>
                    <a:lstStyle/>
                    <a:p>
                      <a:endParaRPr lang="ru-RU"/>
                    </a:p>
                  </p:txBody>
                </p:sp>
              </p:grpSp>
            </p:grpSp>
            <p:grpSp>
              <p:nvGrpSpPr>
                <p:cNvPr id="8" name="Group 27"/>
                <p:cNvGrpSpPr>
                  <a:grpSpLocks/>
                </p:cNvGrpSpPr>
                <p:nvPr/>
              </p:nvGrpSpPr>
              <p:grpSpPr bwMode="auto">
                <a:xfrm>
                  <a:off x="3651" y="1979"/>
                  <a:ext cx="379" cy="226"/>
                  <a:chOff x="3663" y="1979"/>
                  <a:chExt cx="379" cy="226"/>
                </a:xfrm>
              </p:grpSpPr>
              <p:pic>
                <p:nvPicPr>
                  <p:cNvPr id="7213" name="Picture 28" descr="карта скотоводства"/>
                  <p:cNvPicPr>
                    <a:picLocks noChangeAspect="1" noChangeArrowheads="1"/>
                  </p:cNvPicPr>
                  <p:nvPr/>
                </p:nvPicPr>
                <p:blipFill>
                  <a:blip r:embed="rId5" cstate="print"/>
                  <a:srcRect l="14165" t="63014" r="80838" b="27402"/>
                  <a:stretch>
                    <a:fillRect/>
                  </a:stretch>
                </p:blipFill>
                <p:spPr bwMode="auto">
                  <a:xfrm>
                    <a:off x="3878" y="1979"/>
                    <a:ext cx="164" cy="226"/>
                  </a:xfrm>
                  <a:prstGeom prst="rect">
                    <a:avLst/>
                  </a:prstGeom>
                  <a:noFill/>
                  <a:ln w="9525">
                    <a:solidFill>
                      <a:srgbClr val="FF9900"/>
                    </a:solidFill>
                    <a:miter lim="800000"/>
                    <a:headEnd/>
                    <a:tailEnd/>
                  </a:ln>
                </p:spPr>
              </p:pic>
              <p:graphicFrame>
                <p:nvGraphicFramePr>
                  <p:cNvPr id="7171" name="Object 29"/>
                  <p:cNvGraphicFramePr>
                    <a:graphicFrameLocks noChangeAspect="1"/>
                  </p:cNvGraphicFramePr>
                  <p:nvPr/>
                </p:nvGraphicFramePr>
                <p:xfrm>
                  <a:off x="3663" y="1979"/>
                  <a:ext cx="140" cy="226"/>
                </p:xfrm>
                <a:graphic>
                  <a:graphicData uri="http://schemas.openxmlformats.org/presentationml/2006/ole">
                    <p:oleObj spid="_x0000_s2051" name="PHOTO-PAINT" r:id="rId6" imgW="1219048" imgH="1904762" progId="">
                      <p:embed/>
                    </p:oleObj>
                  </a:graphicData>
                </a:graphic>
              </p:graphicFrame>
            </p:grpSp>
          </p:grpSp>
          <p:sp>
            <p:nvSpPr>
              <p:cNvPr id="7205" name="Text Box 30"/>
              <p:cNvSpPr txBox="1">
                <a:spLocks noChangeArrowheads="1"/>
              </p:cNvSpPr>
              <p:nvPr/>
            </p:nvSpPr>
            <p:spPr bwMode="auto">
              <a:xfrm>
                <a:off x="2835" y="1752"/>
                <a:ext cx="862" cy="250"/>
              </a:xfrm>
              <a:prstGeom prst="rect">
                <a:avLst/>
              </a:prstGeom>
              <a:noFill/>
              <a:ln w="9525">
                <a:noFill/>
                <a:miter lim="800000"/>
                <a:headEnd/>
                <a:tailEnd/>
              </a:ln>
            </p:spPr>
            <p:txBody>
              <a:bodyPr>
                <a:spAutoFit/>
              </a:bodyPr>
              <a:lstStyle/>
              <a:p>
                <a:pPr algn="l"/>
                <a:r>
                  <a:rPr lang="ru-RU" sz="2000">
                    <a:solidFill>
                      <a:schemeClr val="accent2"/>
                    </a:solidFill>
                    <a:latin typeface="Times New Roman" pitchFamily="18" charset="0"/>
                  </a:rPr>
                  <a:t>Ниневия</a:t>
                </a:r>
                <a:endParaRPr lang="ru-RU" b="0"/>
              </a:p>
            </p:txBody>
          </p:sp>
          <p:sp>
            <p:nvSpPr>
              <p:cNvPr id="7206" name="Text Box 31"/>
              <p:cNvSpPr txBox="1">
                <a:spLocks noChangeArrowheads="1"/>
              </p:cNvSpPr>
              <p:nvPr/>
            </p:nvSpPr>
            <p:spPr bwMode="auto">
              <a:xfrm>
                <a:off x="4014" y="2024"/>
                <a:ext cx="680" cy="231"/>
              </a:xfrm>
              <a:prstGeom prst="rect">
                <a:avLst/>
              </a:prstGeom>
              <a:noFill/>
              <a:ln w="9525">
                <a:noFill/>
                <a:miter lim="800000"/>
                <a:headEnd/>
                <a:tailEnd/>
              </a:ln>
            </p:spPr>
            <p:txBody>
              <a:bodyPr>
                <a:spAutoFit/>
              </a:bodyPr>
              <a:lstStyle/>
              <a:p>
                <a:pPr algn="l"/>
                <a:endParaRPr lang="ru-RU" b="0"/>
              </a:p>
            </p:txBody>
          </p:sp>
          <p:sp>
            <p:nvSpPr>
              <p:cNvPr id="7207" name="Text Box 32"/>
              <p:cNvSpPr txBox="1">
                <a:spLocks noChangeArrowheads="1"/>
              </p:cNvSpPr>
              <p:nvPr/>
            </p:nvSpPr>
            <p:spPr bwMode="auto">
              <a:xfrm>
                <a:off x="4694" y="890"/>
                <a:ext cx="815" cy="255"/>
              </a:xfrm>
              <a:prstGeom prst="rect">
                <a:avLst/>
              </a:prstGeom>
              <a:solidFill>
                <a:schemeClr val="bg1"/>
              </a:solidFill>
              <a:ln w="38100" cmpd="dbl">
                <a:solidFill>
                  <a:srgbClr val="2F4F4D"/>
                </a:solidFill>
                <a:miter lim="800000"/>
                <a:headEnd/>
                <a:tailEnd/>
              </a:ln>
            </p:spPr>
            <p:txBody>
              <a:bodyPr>
                <a:spAutoFit/>
              </a:bodyPr>
              <a:lstStyle/>
              <a:p>
                <a:pPr algn="l"/>
                <a:r>
                  <a:rPr lang="ru-RU" dirty="0">
                    <a:solidFill>
                      <a:schemeClr val="accent2"/>
                    </a:solidFill>
                    <a:latin typeface="Times New Roman" pitchFamily="18" charset="0"/>
                  </a:rPr>
                  <a:t>Ассирия</a:t>
                </a:r>
                <a:endParaRPr lang="ru-RU" b="0" dirty="0"/>
              </a:p>
            </p:txBody>
          </p:sp>
          <p:sp>
            <p:nvSpPr>
              <p:cNvPr id="7208" name="Rectangle 33"/>
              <p:cNvSpPr>
                <a:spLocks noChangeArrowheads="1"/>
              </p:cNvSpPr>
              <p:nvPr/>
            </p:nvSpPr>
            <p:spPr bwMode="auto">
              <a:xfrm>
                <a:off x="3651" y="1706"/>
                <a:ext cx="181" cy="136"/>
              </a:xfrm>
              <a:prstGeom prst="rect">
                <a:avLst/>
              </a:prstGeom>
              <a:solidFill>
                <a:schemeClr val="accent1"/>
              </a:solidFill>
              <a:ln w="6350">
                <a:solidFill>
                  <a:srgbClr val="2F4F4D"/>
                </a:solidFill>
                <a:miter lim="800000"/>
                <a:headEnd/>
                <a:tailEnd/>
              </a:ln>
            </p:spPr>
            <p:txBody>
              <a:bodyPr wrap="none" anchor="ctr"/>
              <a:lstStyle/>
              <a:p>
                <a:endParaRPr lang="ru-RU"/>
              </a:p>
            </p:txBody>
          </p:sp>
          <p:sp>
            <p:nvSpPr>
              <p:cNvPr id="7209" name="Rectangle 34"/>
              <p:cNvSpPr>
                <a:spLocks noChangeArrowheads="1"/>
              </p:cNvSpPr>
              <p:nvPr/>
            </p:nvSpPr>
            <p:spPr bwMode="auto">
              <a:xfrm>
                <a:off x="3878" y="1706"/>
                <a:ext cx="181" cy="136"/>
              </a:xfrm>
              <a:prstGeom prst="rect">
                <a:avLst/>
              </a:prstGeom>
              <a:solidFill>
                <a:srgbClr val="FAC462"/>
              </a:solidFill>
              <a:ln w="6350">
                <a:solidFill>
                  <a:srgbClr val="2F4F4D"/>
                </a:solidFill>
                <a:miter lim="800000"/>
                <a:headEnd/>
                <a:tailEnd/>
              </a:ln>
            </p:spPr>
            <p:txBody>
              <a:bodyPr wrap="none" anchor="ctr"/>
              <a:lstStyle/>
              <a:p>
                <a:endParaRPr lang="ru-RU"/>
              </a:p>
            </p:txBody>
          </p:sp>
          <p:sp>
            <p:nvSpPr>
              <p:cNvPr id="7210" name="AutoShape 35"/>
              <p:cNvSpPr>
                <a:spLocks noChangeArrowheads="1"/>
              </p:cNvSpPr>
              <p:nvPr/>
            </p:nvSpPr>
            <p:spPr bwMode="auto">
              <a:xfrm>
                <a:off x="3787" y="1434"/>
                <a:ext cx="181" cy="272"/>
              </a:xfrm>
              <a:prstGeom prst="triangle">
                <a:avLst>
                  <a:gd name="adj" fmla="val 50000"/>
                </a:avLst>
              </a:prstGeom>
              <a:solidFill>
                <a:schemeClr val="accent2"/>
              </a:solidFill>
              <a:ln w="9525">
                <a:solidFill>
                  <a:schemeClr val="tx1"/>
                </a:solidFill>
                <a:miter lim="800000"/>
                <a:headEnd/>
                <a:tailEnd/>
              </a:ln>
            </p:spPr>
            <p:txBody>
              <a:bodyPr wrap="none" anchor="ctr"/>
              <a:lstStyle/>
              <a:p>
                <a:endParaRPr lang="ru-RU"/>
              </a:p>
            </p:txBody>
          </p:sp>
        </p:grpSp>
        <p:grpSp>
          <p:nvGrpSpPr>
            <p:cNvPr id="9" name="Group 36"/>
            <p:cNvGrpSpPr>
              <a:grpSpLocks/>
            </p:cNvGrpSpPr>
            <p:nvPr/>
          </p:nvGrpSpPr>
          <p:grpSpPr bwMode="auto">
            <a:xfrm>
              <a:off x="1338" y="2840"/>
              <a:ext cx="3493" cy="1043"/>
              <a:chOff x="1292" y="2886"/>
              <a:chExt cx="3493" cy="1043"/>
            </a:xfrm>
          </p:grpSpPr>
          <p:grpSp>
            <p:nvGrpSpPr>
              <p:cNvPr id="10" name="Group 37"/>
              <p:cNvGrpSpPr>
                <a:grpSpLocks/>
              </p:cNvGrpSpPr>
              <p:nvPr/>
            </p:nvGrpSpPr>
            <p:grpSpPr bwMode="auto">
              <a:xfrm>
                <a:off x="1292" y="2886"/>
                <a:ext cx="3493" cy="1043"/>
                <a:chOff x="1292" y="2886"/>
                <a:chExt cx="3493" cy="1043"/>
              </a:xfrm>
            </p:grpSpPr>
            <p:grpSp>
              <p:nvGrpSpPr>
                <p:cNvPr id="11" name="Group 38"/>
                <p:cNvGrpSpPr>
                  <a:grpSpLocks/>
                </p:cNvGrpSpPr>
                <p:nvPr/>
              </p:nvGrpSpPr>
              <p:grpSpPr bwMode="auto">
                <a:xfrm>
                  <a:off x="1292" y="2886"/>
                  <a:ext cx="3493" cy="1043"/>
                  <a:chOff x="1292" y="2886"/>
                  <a:chExt cx="3493" cy="1043"/>
                </a:xfrm>
              </p:grpSpPr>
              <p:sp>
                <p:nvSpPr>
                  <p:cNvPr id="7202" name="Rectangle 39"/>
                  <p:cNvSpPr>
                    <a:spLocks noChangeArrowheads="1"/>
                  </p:cNvSpPr>
                  <p:nvPr/>
                </p:nvSpPr>
                <p:spPr bwMode="auto">
                  <a:xfrm>
                    <a:off x="1292" y="2886"/>
                    <a:ext cx="3493" cy="1043"/>
                  </a:xfrm>
                  <a:prstGeom prst="rect">
                    <a:avLst/>
                  </a:prstGeom>
                  <a:solidFill>
                    <a:schemeClr val="bg1"/>
                  </a:solidFill>
                  <a:ln w="38100" cmpd="dbl">
                    <a:solidFill>
                      <a:srgbClr val="2F4F4D"/>
                    </a:solidFill>
                    <a:miter lim="800000"/>
                    <a:headEnd/>
                    <a:tailEnd/>
                  </a:ln>
                </p:spPr>
                <p:txBody>
                  <a:bodyPr wrap="none" anchor="ctr"/>
                  <a:lstStyle/>
                  <a:p>
                    <a:pPr algn="l"/>
                    <a:r>
                      <a:rPr lang="ru-RU">
                        <a:solidFill>
                          <a:schemeClr val="accent2"/>
                        </a:solidFill>
                        <a:latin typeface="Times New Roman" pitchFamily="18" charset="0"/>
                      </a:rPr>
                      <a:t>            - </a:t>
                    </a:r>
                    <a:r>
                      <a:rPr lang="ru-RU" sz="2000">
                        <a:solidFill>
                          <a:schemeClr val="accent2"/>
                        </a:solidFill>
                        <a:latin typeface="Times New Roman" pitchFamily="18" charset="0"/>
                      </a:rPr>
                      <a:t>водные и сухопутные торговые пути</a:t>
                    </a:r>
                    <a:endParaRPr lang="ru-RU">
                      <a:solidFill>
                        <a:schemeClr val="accent2"/>
                      </a:solidFill>
                      <a:latin typeface="Times New Roman" pitchFamily="18" charset="0"/>
                    </a:endParaRPr>
                  </a:p>
                  <a:p>
                    <a:pPr algn="l">
                      <a:buFontTx/>
                      <a:buChar char="-"/>
                    </a:pPr>
                    <a:endParaRPr lang="ru-RU" b="0"/>
                  </a:p>
                  <a:p>
                    <a:pPr algn="l">
                      <a:buFontTx/>
                      <a:buChar char="-"/>
                    </a:pPr>
                    <a:endParaRPr lang="ru-RU" b="0"/>
                  </a:p>
                </p:txBody>
              </p:sp>
              <p:sp>
                <p:nvSpPr>
                  <p:cNvPr id="7203" name="Rectangle 40"/>
                  <p:cNvSpPr>
                    <a:spLocks noChangeArrowheads="1"/>
                  </p:cNvSpPr>
                  <p:nvPr/>
                </p:nvSpPr>
                <p:spPr bwMode="auto">
                  <a:xfrm>
                    <a:off x="2018" y="2931"/>
                    <a:ext cx="1652" cy="231"/>
                  </a:xfrm>
                  <a:prstGeom prst="rect">
                    <a:avLst/>
                  </a:prstGeom>
                  <a:noFill/>
                  <a:ln w="9525">
                    <a:noFill/>
                    <a:miter lim="800000"/>
                    <a:headEnd/>
                    <a:tailEnd/>
                  </a:ln>
                </p:spPr>
                <p:txBody>
                  <a:bodyPr>
                    <a:spAutoFit/>
                  </a:bodyPr>
                  <a:lstStyle/>
                  <a:p>
                    <a:pPr algn="l"/>
                    <a:r>
                      <a:rPr lang="ru-RU" i="1">
                        <a:solidFill>
                          <a:schemeClr val="accent2"/>
                        </a:solidFill>
                        <a:latin typeface="Times New Roman" pitchFamily="18" charset="0"/>
                      </a:rPr>
                      <a:t>Условные  обозначения:</a:t>
                    </a:r>
                  </a:p>
                </p:txBody>
              </p:sp>
            </p:grpSp>
            <p:grpSp>
              <p:nvGrpSpPr>
                <p:cNvPr id="12" name="Group 41"/>
                <p:cNvGrpSpPr>
                  <a:grpSpLocks/>
                </p:cNvGrpSpPr>
                <p:nvPr/>
              </p:nvGrpSpPr>
              <p:grpSpPr bwMode="auto">
                <a:xfrm>
                  <a:off x="1429" y="3612"/>
                  <a:ext cx="2744" cy="280"/>
                  <a:chOff x="1429" y="3612"/>
                  <a:chExt cx="2744" cy="280"/>
                </a:xfrm>
              </p:grpSpPr>
              <p:sp>
                <p:nvSpPr>
                  <p:cNvPr id="7195" name="AutoShape 42"/>
                  <p:cNvSpPr>
                    <a:spLocks noChangeArrowheads="1"/>
                  </p:cNvSpPr>
                  <p:nvPr/>
                </p:nvSpPr>
                <p:spPr bwMode="auto">
                  <a:xfrm>
                    <a:off x="2154" y="3612"/>
                    <a:ext cx="136" cy="227"/>
                  </a:xfrm>
                  <a:prstGeom prst="triangle">
                    <a:avLst>
                      <a:gd name="adj" fmla="val 50000"/>
                    </a:avLst>
                  </a:prstGeom>
                  <a:solidFill>
                    <a:schemeClr val="accent2"/>
                  </a:solidFill>
                  <a:ln w="9525">
                    <a:solidFill>
                      <a:schemeClr val="tx1"/>
                    </a:solidFill>
                    <a:miter lim="800000"/>
                    <a:headEnd/>
                    <a:tailEnd/>
                  </a:ln>
                </p:spPr>
                <p:txBody>
                  <a:bodyPr wrap="none" anchor="ctr"/>
                  <a:lstStyle/>
                  <a:p>
                    <a:endParaRPr lang="ru-RU"/>
                  </a:p>
                </p:txBody>
              </p:sp>
              <p:grpSp>
                <p:nvGrpSpPr>
                  <p:cNvPr id="13" name="Group 43"/>
                  <p:cNvGrpSpPr>
                    <a:grpSpLocks/>
                  </p:cNvGrpSpPr>
                  <p:nvPr/>
                </p:nvGrpSpPr>
                <p:grpSpPr bwMode="auto">
                  <a:xfrm>
                    <a:off x="1429" y="3657"/>
                    <a:ext cx="2744" cy="235"/>
                    <a:chOff x="1338" y="3158"/>
                    <a:chExt cx="2744" cy="235"/>
                  </a:xfrm>
                </p:grpSpPr>
                <p:sp>
                  <p:nvSpPr>
                    <p:cNvPr id="7197" name="Rectangle 44"/>
                    <p:cNvSpPr>
                      <a:spLocks noChangeArrowheads="1"/>
                    </p:cNvSpPr>
                    <p:nvPr/>
                  </p:nvSpPr>
                  <p:spPr bwMode="auto">
                    <a:xfrm>
                      <a:off x="2880" y="3203"/>
                      <a:ext cx="181" cy="136"/>
                    </a:xfrm>
                    <a:prstGeom prst="rect">
                      <a:avLst/>
                    </a:prstGeom>
                    <a:solidFill>
                      <a:schemeClr val="accent1"/>
                    </a:solidFill>
                    <a:ln w="9525">
                      <a:solidFill>
                        <a:schemeClr val="tx1"/>
                      </a:solidFill>
                      <a:miter lim="800000"/>
                      <a:headEnd/>
                      <a:tailEnd/>
                    </a:ln>
                  </p:spPr>
                  <p:txBody>
                    <a:bodyPr wrap="none" anchor="ctr"/>
                    <a:lstStyle/>
                    <a:p>
                      <a:endParaRPr lang="ru-RU"/>
                    </a:p>
                  </p:txBody>
                </p:sp>
                <p:sp>
                  <p:nvSpPr>
                    <p:cNvPr id="7198" name="Rectangle 45"/>
                    <p:cNvSpPr>
                      <a:spLocks noChangeArrowheads="1"/>
                    </p:cNvSpPr>
                    <p:nvPr/>
                  </p:nvSpPr>
                  <p:spPr bwMode="auto">
                    <a:xfrm>
                      <a:off x="1338" y="3203"/>
                      <a:ext cx="181" cy="136"/>
                    </a:xfrm>
                    <a:prstGeom prst="rect">
                      <a:avLst/>
                    </a:prstGeom>
                    <a:solidFill>
                      <a:srgbClr val="FAC462"/>
                    </a:solidFill>
                    <a:ln w="9525">
                      <a:solidFill>
                        <a:schemeClr val="tx1"/>
                      </a:solidFill>
                      <a:miter lim="800000"/>
                      <a:headEnd/>
                      <a:tailEnd/>
                    </a:ln>
                  </p:spPr>
                  <p:txBody>
                    <a:bodyPr wrap="none" anchor="ctr"/>
                    <a:lstStyle/>
                    <a:p>
                      <a:endParaRPr lang="ru-RU"/>
                    </a:p>
                  </p:txBody>
                </p:sp>
                <p:sp>
                  <p:nvSpPr>
                    <p:cNvPr id="7199" name="Rectangle 46"/>
                    <p:cNvSpPr>
                      <a:spLocks noChangeArrowheads="1"/>
                    </p:cNvSpPr>
                    <p:nvPr/>
                  </p:nvSpPr>
                  <p:spPr bwMode="auto">
                    <a:xfrm>
                      <a:off x="2154" y="3158"/>
                      <a:ext cx="998" cy="231"/>
                    </a:xfrm>
                    <a:prstGeom prst="rect">
                      <a:avLst/>
                    </a:prstGeom>
                    <a:noFill/>
                    <a:ln w="9525">
                      <a:noFill/>
                      <a:miter lim="800000"/>
                      <a:headEnd/>
                      <a:tailEnd/>
                    </a:ln>
                  </p:spPr>
                  <p:txBody>
                    <a:bodyPr>
                      <a:spAutoFit/>
                    </a:bodyPr>
                    <a:lstStyle/>
                    <a:p>
                      <a:pPr algn="l">
                        <a:buFontTx/>
                        <a:buChar char="-"/>
                      </a:pPr>
                      <a:r>
                        <a:rPr lang="ru-RU">
                          <a:solidFill>
                            <a:schemeClr val="accent2"/>
                          </a:solidFill>
                          <a:latin typeface="Times New Roman" pitchFamily="18" charset="0"/>
                        </a:rPr>
                        <a:t>железо</a:t>
                      </a:r>
                    </a:p>
                  </p:txBody>
                </p:sp>
                <p:sp>
                  <p:nvSpPr>
                    <p:cNvPr id="7200" name="Rectangle 47"/>
                    <p:cNvSpPr>
                      <a:spLocks noChangeArrowheads="1"/>
                    </p:cNvSpPr>
                    <p:nvPr/>
                  </p:nvSpPr>
                  <p:spPr bwMode="auto">
                    <a:xfrm>
                      <a:off x="1338" y="3158"/>
                      <a:ext cx="849" cy="231"/>
                    </a:xfrm>
                    <a:prstGeom prst="rect">
                      <a:avLst/>
                    </a:prstGeom>
                    <a:noFill/>
                    <a:ln w="9525">
                      <a:noFill/>
                      <a:miter lim="800000"/>
                      <a:headEnd/>
                      <a:tailEnd/>
                    </a:ln>
                  </p:spPr>
                  <p:txBody>
                    <a:bodyPr>
                      <a:spAutoFit/>
                    </a:bodyPr>
                    <a:lstStyle/>
                    <a:p>
                      <a:pPr algn="l"/>
                      <a:r>
                        <a:rPr lang="ru-RU" b="0">
                          <a:solidFill>
                            <a:schemeClr val="accent2"/>
                          </a:solidFill>
                          <a:latin typeface="Times New Roman" pitchFamily="18" charset="0"/>
                        </a:rPr>
                        <a:t>    -</a:t>
                      </a:r>
                      <a:r>
                        <a:rPr lang="ru-RU">
                          <a:solidFill>
                            <a:schemeClr val="accent2"/>
                          </a:solidFill>
                          <a:latin typeface="Times New Roman" pitchFamily="18" charset="0"/>
                        </a:rPr>
                        <a:t>медь  </a:t>
                      </a:r>
                    </a:p>
                  </p:txBody>
                </p:sp>
                <p:sp>
                  <p:nvSpPr>
                    <p:cNvPr id="7201" name="Rectangle 48"/>
                    <p:cNvSpPr>
                      <a:spLocks noChangeArrowheads="1"/>
                    </p:cNvSpPr>
                    <p:nvPr/>
                  </p:nvSpPr>
                  <p:spPr bwMode="auto">
                    <a:xfrm>
                      <a:off x="3016" y="3162"/>
                      <a:ext cx="1066" cy="231"/>
                    </a:xfrm>
                    <a:prstGeom prst="rect">
                      <a:avLst/>
                    </a:prstGeom>
                    <a:noFill/>
                    <a:ln w="9525">
                      <a:noFill/>
                      <a:miter lim="800000"/>
                      <a:headEnd/>
                      <a:tailEnd/>
                    </a:ln>
                  </p:spPr>
                  <p:txBody>
                    <a:bodyPr wrap="none">
                      <a:spAutoFit/>
                    </a:bodyPr>
                    <a:lstStyle/>
                    <a:p>
                      <a:pPr algn="l"/>
                      <a:r>
                        <a:rPr lang="ru-RU">
                          <a:solidFill>
                            <a:schemeClr val="accent2"/>
                          </a:solidFill>
                          <a:latin typeface="Times New Roman" pitchFamily="18" charset="0"/>
                        </a:rPr>
                        <a:t>-свинец, олово</a:t>
                      </a:r>
                    </a:p>
                  </p:txBody>
                </p:sp>
              </p:grpSp>
            </p:grpSp>
            <p:grpSp>
              <p:nvGrpSpPr>
                <p:cNvPr id="14" name="Group 49"/>
                <p:cNvGrpSpPr>
                  <a:grpSpLocks/>
                </p:cNvGrpSpPr>
                <p:nvPr/>
              </p:nvGrpSpPr>
              <p:grpSpPr bwMode="auto">
                <a:xfrm>
                  <a:off x="1383" y="3203"/>
                  <a:ext cx="363" cy="91"/>
                  <a:chOff x="1383" y="3203"/>
                  <a:chExt cx="363" cy="91"/>
                </a:xfrm>
              </p:grpSpPr>
              <p:sp>
                <p:nvSpPr>
                  <p:cNvPr id="7193" name="Line 50"/>
                  <p:cNvSpPr>
                    <a:spLocks noChangeShapeType="1"/>
                  </p:cNvSpPr>
                  <p:nvPr/>
                </p:nvSpPr>
                <p:spPr bwMode="auto">
                  <a:xfrm>
                    <a:off x="1383" y="3203"/>
                    <a:ext cx="363" cy="0"/>
                  </a:xfrm>
                  <a:prstGeom prst="line">
                    <a:avLst/>
                  </a:prstGeom>
                  <a:noFill/>
                  <a:ln w="28575">
                    <a:solidFill>
                      <a:srgbClr val="3366FF"/>
                    </a:solidFill>
                    <a:prstDash val="lgDash"/>
                    <a:round/>
                    <a:headEnd/>
                    <a:tailEnd/>
                  </a:ln>
                </p:spPr>
                <p:txBody>
                  <a:bodyPr/>
                  <a:lstStyle/>
                  <a:p>
                    <a:endParaRPr lang="ru-RU"/>
                  </a:p>
                </p:txBody>
              </p:sp>
              <p:sp>
                <p:nvSpPr>
                  <p:cNvPr id="7194" name="Line 51"/>
                  <p:cNvSpPr>
                    <a:spLocks noChangeShapeType="1"/>
                  </p:cNvSpPr>
                  <p:nvPr/>
                </p:nvSpPr>
                <p:spPr bwMode="auto">
                  <a:xfrm>
                    <a:off x="1383" y="3294"/>
                    <a:ext cx="363" cy="0"/>
                  </a:xfrm>
                  <a:prstGeom prst="line">
                    <a:avLst/>
                  </a:prstGeom>
                  <a:noFill/>
                  <a:ln w="28575">
                    <a:solidFill>
                      <a:srgbClr val="2F4F4D"/>
                    </a:solidFill>
                    <a:prstDash val="lgDash"/>
                    <a:round/>
                    <a:headEnd/>
                    <a:tailEnd/>
                  </a:ln>
                </p:spPr>
                <p:txBody>
                  <a:bodyPr/>
                  <a:lstStyle/>
                  <a:p>
                    <a:endParaRPr lang="ru-RU"/>
                  </a:p>
                </p:txBody>
              </p:sp>
            </p:grpSp>
          </p:grpSp>
          <p:grpSp>
            <p:nvGrpSpPr>
              <p:cNvPr id="15" name="Group 52"/>
              <p:cNvGrpSpPr>
                <a:grpSpLocks/>
              </p:cNvGrpSpPr>
              <p:nvPr/>
            </p:nvGrpSpPr>
            <p:grpSpPr bwMode="auto">
              <a:xfrm>
                <a:off x="1338" y="3339"/>
                <a:ext cx="3266" cy="295"/>
                <a:chOff x="1383" y="3385"/>
                <a:chExt cx="2930" cy="295"/>
              </a:xfrm>
            </p:grpSpPr>
            <p:pic>
              <p:nvPicPr>
                <p:cNvPr id="7188" name="Picture 53" descr="карта скотоводства"/>
                <p:cNvPicPr>
                  <a:picLocks noChangeAspect="1" noChangeArrowheads="1"/>
                </p:cNvPicPr>
                <p:nvPr/>
              </p:nvPicPr>
              <p:blipFill>
                <a:blip r:embed="rId5" cstate="print"/>
                <a:srcRect l="14165" t="63014" r="80838" b="27402"/>
                <a:stretch>
                  <a:fillRect/>
                </a:stretch>
              </p:blipFill>
              <p:spPr bwMode="auto">
                <a:xfrm>
                  <a:off x="1565" y="3385"/>
                  <a:ext cx="197" cy="271"/>
                </a:xfrm>
                <a:prstGeom prst="rect">
                  <a:avLst/>
                </a:prstGeom>
                <a:noFill/>
                <a:ln w="9525">
                  <a:noFill/>
                  <a:miter lim="800000"/>
                  <a:headEnd/>
                  <a:tailEnd/>
                </a:ln>
              </p:spPr>
            </p:pic>
            <p:graphicFrame>
              <p:nvGraphicFramePr>
                <p:cNvPr id="7170" name="Object 54"/>
                <p:cNvGraphicFramePr>
                  <a:graphicFrameLocks noChangeAspect="1"/>
                </p:cNvGraphicFramePr>
                <p:nvPr/>
              </p:nvGraphicFramePr>
              <p:xfrm>
                <a:off x="1383" y="3385"/>
                <a:ext cx="169" cy="272"/>
              </p:xfrm>
              <a:graphic>
                <a:graphicData uri="http://schemas.openxmlformats.org/presentationml/2006/ole">
                  <p:oleObj spid="_x0000_s2050" name="PHOTO-PAINT" r:id="rId7" imgW="1219048" imgH="1904762" progId="">
                    <p:embed/>
                  </p:oleObj>
                </a:graphicData>
              </a:graphic>
            </p:graphicFrame>
            <p:sp>
              <p:nvSpPr>
                <p:cNvPr id="7189" name="Rectangle 55"/>
                <p:cNvSpPr>
                  <a:spLocks noChangeArrowheads="1"/>
                </p:cNvSpPr>
                <p:nvPr/>
              </p:nvSpPr>
              <p:spPr bwMode="auto">
                <a:xfrm>
                  <a:off x="1791" y="3430"/>
                  <a:ext cx="2522" cy="250"/>
                </a:xfrm>
                <a:prstGeom prst="rect">
                  <a:avLst/>
                </a:prstGeom>
                <a:noFill/>
                <a:ln w="9525">
                  <a:noFill/>
                  <a:miter lim="800000"/>
                  <a:headEnd/>
                  <a:tailEnd/>
                </a:ln>
              </p:spPr>
              <p:txBody>
                <a:bodyPr>
                  <a:spAutoFit/>
                </a:bodyPr>
                <a:lstStyle/>
                <a:p>
                  <a:pPr algn="l">
                    <a:buFontTx/>
                    <a:buChar char="-"/>
                  </a:pPr>
                  <a:r>
                    <a:rPr lang="ru-RU" sz="2000">
                      <a:solidFill>
                        <a:schemeClr val="accent2"/>
                      </a:solidFill>
                      <a:latin typeface="Times New Roman" pitchFamily="18" charset="0"/>
                    </a:rPr>
                    <a:t>районы земледелия и скотоводства</a:t>
                  </a:r>
                  <a:r>
                    <a:rPr lang="ru-RU" sz="2000" b="0"/>
                    <a:t> </a:t>
                  </a:r>
                </a:p>
              </p:txBody>
            </p:sp>
          </p:grpSp>
        </p:grpSp>
      </p:grpSp>
      <p:sp>
        <p:nvSpPr>
          <p:cNvPr id="83001" name="Rectangle 57"/>
          <p:cNvSpPr>
            <a:spLocks noChangeArrowheads="1"/>
          </p:cNvSpPr>
          <p:nvPr/>
        </p:nvSpPr>
        <p:spPr bwMode="auto">
          <a:xfrm>
            <a:off x="1187450" y="404813"/>
            <a:ext cx="7345363" cy="1187450"/>
          </a:xfrm>
          <a:prstGeom prst="rect">
            <a:avLst/>
          </a:prstGeom>
          <a:noFill/>
          <a:ln w="9525">
            <a:noFill/>
            <a:miter lim="800000"/>
            <a:headEnd/>
            <a:tailEnd/>
          </a:ln>
          <a:effectLst/>
        </p:spPr>
        <p:txBody>
          <a:bodyPr>
            <a:spAutoFit/>
          </a:bodyPr>
          <a:lstStyle/>
          <a:p>
            <a:pPr algn="l">
              <a:defRPr/>
            </a:pPr>
            <a:r>
              <a:rPr lang="ru-RU" sz="2400">
                <a:solidFill>
                  <a:srgbClr val="FAC462"/>
                </a:solidFill>
                <a:effectLst>
                  <a:outerShdw blurRad="38100" dist="38100" dir="2700000" algn="tl">
                    <a:srgbClr val="000000"/>
                  </a:outerShdw>
                </a:effectLst>
              </a:rPr>
              <a:t>Задание 5. Определите, как природные условия способствовали  расцвету Ассирии </a:t>
            </a:r>
          </a:p>
        </p:txBody>
      </p:sp>
      <p:sp>
        <p:nvSpPr>
          <p:cNvPr id="7178" name="Oval 3"/>
          <p:cNvSpPr>
            <a:spLocks noChangeArrowheads="1"/>
          </p:cNvSpPr>
          <p:nvPr/>
        </p:nvSpPr>
        <p:spPr bwMode="auto">
          <a:xfrm>
            <a:off x="4787900" y="3068638"/>
            <a:ext cx="142875" cy="150812"/>
          </a:xfrm>
          <a:prstGeom prst="ellipse">
            <a:avLst/>
          </a:prstGeom>
          <a:solidFill>
            <a:srgbClr val="2F4F4D"/>
          </a:solidFill>
          <a:ln w="9525">
            <a:solidFill>
              <a:schemeClr val="tx1"/>
            </a:solidFill>
            <a:round/>
            <a:headEnd/>
            <a:tailEnd/>
          </a:ln>
        </p:spPr>
        <p:txBody>
          <a:bodyPr wrap="none" anchor="ctr"/>
          <a:lstStyle/>
          <a:p>
            <a:endParaRPr lang="ru-RU"/>
          </a:p>
        </p:txBody>
      </p:sp>
      <p:sp>
        <p:nvSpPr>
          <p:cNvPr id="83004" name="AutoShape 60"/>
          <p:cNvSpPr>
            <a:spLocks noChangeArrowheads="1"/>
          </p:cNvSpPr>
          <p:nvPr/>
        </p:nvSpPr>
        <p:spPr bwMode="auto">
          <a:xfrm>
            <a:off x="1042988" y="476250"/>
            <a:ext cx="7777162" cy="1223963"/>
          </a:xfrm>
          <a:prstGeom prst="wedgeRoundRectCallout">
            <a:avLst>
              <a:gd name="adj1" fmla="val -54407"/>
              <a:gd name="adj2" fmla="val -42477"/>
              <a:gd name="adj3" fmla="val 16667"/>
            </a:avLst>
          </a:prstGeom>
          <a:noFill/>
          <a:ln w="9525">
            <a:noFill/>
            <a:miter lim="800000"/>
            <a:headEnd/>
            <a:tailEnd/>
          </a:ln>
          <a:effectLst/>
        </p:spPr>
        <p:txBody>
          <a:bodyPr/>
          <a:lstStyle/>
          <a:p>
            <a:pPr>
              <a:lnSpc>
                <a:spcPct val="70000"/>
              </a:lnSpc>
              <a:defRPr/>
            </a:pPr>
            <a:r>
              <a:rPr lang="ru-RU" sz="2400">
                <a:solidFill>
                  <a:srgbClr val="FAC462"/>
                </a:solidFill>
                <a:effectLst>
                  <a:outerShdw blurRad="38100" dist="38100" dir="2700000" algn="tl">
                    <a:srgbClr val="000000"/>
                  </a:outerShdw>
                </a:effectLst>
                <a:latin typeface="Arial" charset="0"/>
              </a:rPr>
              <a:t>6. Какой из металлов</a:t>
            </a:r>
          </a:p>
          <a:p>
            <a:pPr>
              <a:lnSpc>
                <a:spcPct val="70000"/>
              </a:lnSpc>
              <a:defRPr/>
            </a:pPr>
            <a:r>
              <a:rPr lang="ru-RU" sz="2400">
                <a:solidFill>
                  <a:srgbClr val="FAC462"/>
                </a:solidFill>
                <a:effectLst>
                  <a:outerShdw blurRad="38100" dist="38100" dir="2700000" algn="tl">
                    <a:srgbClr val="000000"/>
                  </a:outerShdw>
                </a:effectLst>
                <a:latin typeface="Arial" charset="0"/>
              </a:rPr>
              <a:t>почти не использовался ранее </a:t>
            </a:r>
          </a:p>
          <a:p>
            <a:pPr>
              <a:lnSpc>
                <a:spcPct val="70000"/>
              </a:lnSpc>
              <a:defRPr/>
            </a:pPr>
            <a:r>
              <a:rPr lang="ru-RU" sz="2400">
                <a:solidFill>
                  <a:srgbClr val="FAC462"/>
                </a:solidFill>
                <a:effectLst>
                  <a:outerShdw blurRad="38100" dist="38100" dir="2700000" algn="tl">
                    <a:srgbClr val="000000"/>
                  </a:outerShdw>
                </a:effectLst>
                <a:latin typeface="Arial" charset="0"/>
              </a:rPr>
              <a:t>в  других странах?</a:t>
            </a:r>
          </a:p>
        </p:txBody>
      </p:sp>
      <p:sp>
        <p:nvSpPr>
          <p:cNvPr id="83005" name="AutoShape 61">
            <a:hlinkClick r:id="" action="ppaction://hlinkshowjump?jump=nextslide" highlightClick="1"/>
          </p:cNvPr>
          <p:cNvSpPr>
            <a:spLocks noChangeArrowheads="1"/>
          </p:cNvSpPr>
          <p:nvPr/>
        </p:nvSpPr>
        <p:spPr bwMode="auto">
          <a:xfrm>
            <a:off x="8172450" y="6021388"/>
            <a:ext cx="684213" cy="503237"/>
          </a:xfrm>
          <a:prstGeom prst="actionButtonForwardNext">
            <a:avLst/>
          </a:prstGeom>
          <a:solidFill>
            <a:schemeClr val="accent1"/>
          </a:solidFill>
          <a:ln w="9525">
            <a:solidFill>
              <a:schemeClr val="tx1"/>
            </a:solidFill>
            <a:miter lim="800000"/>
            <a:headEnd/>
            <a:tailEnd/>
          </a:ln>
        </p:spPr>
        <p:txBody>
          <a:bodyPr wrap="none" anchor="ctr"/>
          <a:lstStyle/>
          <a:p>
            <a:endParaRPr lang="ru-RU"/>
          </a:p>
        </p:txBody>
      </p:sp>
      <p:grpSp>
        <p:nvGrpSpPr>
          <p:cNvPr id="16" name="Group 62"/>
          <p:cNvGrpSpPr>
            <a:grpSpLocks/>
          </p:cNvGrpSpPr>
          <p:nvPr/>
        </p:nvGrpSpPr>
        <p:grpSpPr bwMode="auto">
          <a:xfrm>
            <a:off x="0" y="0"/>
            <a:ext cx="9144000" cy="6858000"/>
            <a:chOff x="0" y="0"/>
            <a:chExt cx="5760" cy="4320"/>
          </a:xfrm>
        </p:grpSpPr>
        <p:sp>
          <p:nvSpPr>
            <p:cNvPr id="7182" name="Rectangle 63"/>
            <p:cNvSpPr>
              <a:spLocks noChangeArrowheads="1"/>
            </p:cNvSpPr>
            <p:nvPr/>
          </p:nvSpPr>
          <p:spPr bwMode="auto">
            <a:xfrm>
              <a:off x="0" y="0"/>
              <a:ext cx="5760" cy="4320"/>
            </a:xfrm>
            <a:prstGeom prst="rect">
              <a:avLst/>
            </a:prstGeom>
            <a:noFill/>
            <a:ln w="76200">
              <a:pattFill prst="shingle">
                <a:fgClr>
                  <a:srgbClr val="E6FFCD"/>
                </a:fgClr>
                <a:bgClr>
                  <a:schemeClr val="bg2"/>
                </a:bgClr>
              </a:pattFill>
              <a:miter lim="800000"/>
              <a:headEnd/>
              <a:tailEnd/>
            </a:ln>
          </p:spPr>
          <p:txBody>
            <a:bodyPr wrap="none" anchor="ctr"/>
            <a:lstStyle/>
            <a:p>
              <a:endParaRPr lang="ru-RU"/>
            </a:p>
          </p:txBody>
        </p:sp>
        <p:sp>
          <p:nvSpPr>
            <p:cNvPr id="7183" name="Rectangle 64"/>
            <p:cNvSpPr>
              <a:spLocks noChangeArrowheads="1"/>
            </p:cNvSpPr>
            <p:nvPr/>
          </p:nvSpPr>
          <p:spPr bwMode="auto">
            <a:xfrm>
              <a:off x="113" y="119"/>
              <a:ext cx="5534" cy="4082"/>
            </a:xfrm>
            <a:prstGeom prst="rect">
              <a:avLst/>
            </a:prstGeom>
            <a:noFill/>
            <a:ln w="9525">
              <a:solidFill>
                <a:srgbClr val="E6FFCD"/>
              </a:solidFill>
              <a:miter lim="800000"/>
              <a:headEnd/>
              <a:tailEnd/>
            </a:ln>
          </p:spPr>
          <p:txBody>
            <a:bodyPr wrap="none" anchor="ctr"/>
            <a:lstStyle/>
            <a:p>
              <a:endParaRPr lang="ru-RU"/>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83001"/>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83004"/>
                                        </p:tgtEl>
                                        <p:attrNameLst>
                                          <p:attrName>style.visibility</p:attrName>
                                        </p:attrNameLst>
                                      </p:cBhvr>
                                      <p:to>
                                        <p:strVal val="visible"/>
                                      </p:to>
                                    </p:set>
                                  </p:childTnLst>
                                </p:cTn>
                              </p:par>
                            </p:childTnLst>
                          </p:cTn>
                        </p:par>
                        <p:par>
                          <p:cTn id="9" fill="hold">
                            <p:stCondLst>
                              <p:cond delay="0"/>
                            </p:stCondLst>
                            <p:childTnLst>
                              <p:par>
                                <p:cTn id="10" presetID="1" presetClass="entr" presetSubtype="0" fill="hold" grpId="0" nodeType="afterEffect">
                                  <p:stCondLst>
                                    <p:cond delay="0"/>
                                  </p:stCondLst>
                                  <p:childTnLst>
                                    <p:set>
                                      <p:cBhvr>
                                        <p:cTn id="11" dur="1" fill="hold">
                                          <p:stCondLst>
                                            <p:cond delay="0"/>
                                          </p:stCondLst>
                                        </p:cTn>
                                        <p:tgtEl>
                                          <p:spTgt spid="830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001" grpId="0"/>
      <p:bldP spid="83004" grpId="0"/>
      <p:bldP spid="8300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p:txBody>
          <a:bodyPr/>
          <a:lstStyle/>
          <a:p>
            <a:r>
              <a:rPr lang="ru-RU" smtClean="0"/>
              <a:t>Запишите дату:</a:t>
            </a:r>
          </a:p>
        </p:txBody>
      </p:sp>
      <p:sp>
        <p:nvSpPr>
          <p:cNvPr id="19459" name="Rectangle 3"/>
          <p:cNvSpPr>
            <a:spLocks noGrp="1" noChangeArrowheads="1"/>
          </p:cNvSpPr>
          <p:nvPr>
            <p:ph type="body" idx="4294967295"/>
          </p:nvPr>
        </p:nvSpPr>
        <p:spPr/>
        <p:txBody>
          <a:bodyPr/>
          <a:lstStyle/>
          <a:p>
            <a:pPr algn="ctr">
              <a:buFontTx/>
              <a:buNone/>
            </a:pPr>
            <a:r>
              <a:rPr lang="en-US" sz="8000" dirty="0" smtClean="0">
                <a:solidFill>
                  <a:schemeClr val="tx1"/>
                </a:solidFill>
              </a:rPr>
              <a:t>X </a:t>
            </a:r>
            <a:r>
              <a:rPr lang="ru-RU" sz="8000" dirty="0" smtClean="0">
                <a:solidFill>
                  <a:schemeClr val="tx1"/>
                </a:solidFill>
              </a:rPr>
              <a:t>век до н.э. – </a:t>
            </a:r>
          </a:p>
          <a:p>
            <a:pPr algn="ctr">
              <a:buFontTx/>
              <a:buNone/>
            </a:pPr>
            <a:r>
              <a:rPr lang="ru-RU" sz="8000" dirty="0" smtClean="0">
                <a:solidFill>
                  <a:schemeClr val="tx1"/>
                </a:solidFill>
              </a:rPr>
              <a:t>освоение железа.</a:t>
            </a:r>
          </a:p>
        </p:txBody>
      </p:sp>
      <p:pic>
        <p:nvPicPr>
          <p:cNvPr id="19460" name="Picture 4" descr="ag00029_"/>
          <p:cNvPicPr>
            <a:picLocks noChangeAspect="1" noChangeArrowheads="1" noCrop="1"/>
          </p:cNvPicPr>
          <p:nvPr/>
        </p:nvPicPr>
        <p:blipFill>
          <a:blip r:embed="rId2" cstate="print"/>
          <a:srcRect/>
          <a:stretch>
            <a:fillRect/>
          </a:stretch>
        </p:blipFill>
        <p:spPr bwMode="auto">
          <a:xfrm>
            <a:off x="468313" y="333375"/>
            <a:ext cx="1873250" cy="14859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19459">
                                            <p:txEl>
                                              <p:pRg st="0" end="0"/>
                                            </p:txEl>
                                          </p:spTgt>
                                        </p:tgtEl>
                                        <p:attrNameLst>
                                          <p:attrName>style.visibility</p:attrName>
                                        </p:attrNameLst>
                                      </p:cBhvr>
                                      <p:to>
                                        <p:strVal val="visible"/>
                                      </p:to>
                                    </p:set>
                                    <p:anim calcmode="discrete" valueType="clr">
                                      <p:cBhvr override="childStyle">
                                        <p:cTn id="7" dur="80"/>
                                        <p:tgtEl>
                                          <p:spTgt spid="1945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9459">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9459">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19459">
                                            <p:txEl>
                                              <p:pRg st="1" end="1"/>
                                            </p:txEl>
                                          </p:spTgt>
                                        </p:tgtEl>
                                        <p:attrNameLst>
                                          <p:attrName>style.visibility</p:attrName>
                                        </p:attrNameLst>
                                      </p:cBhvr>
                                      <p:to>
                                        <p:strVal val="visible"/>
                                      </p:to>
                                    </p:set>
                                    <p:anim calcmode="discrete" valueType="clr">
                                      <p:cBhvr override="childStyle">
                                        <p:cTn id="14" dur="80"/>
                                        <p:tgtEl>
                                          <p:spTgt spid="1945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9459">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19459">
                                            <p:txEl>
                                              <p:pRg st="1" end="1"/>
                                            </p:txEl>
                                          </p:spTgt>
                                        </p:tgtEl>
                                        <p:attrNameLst>
                                          <p:attrName>fill.type</p:attrName>
                                        </p:attrNameLst>
                                      </p:cBhvr>
                                      <p:to>
                                        <p:strVal val="solid"/>
                                      </p:to>
                                    </p:set>
                                  </p:childTnLst>
                                </p:cTn>
                              </p:par>
                            </p:childTnLst>
                          </p:cTn>
                        </p:par>
                        <p:par>
                          <p:cTn id="17" fill="hold">
                            <p:stCondLst>
                              <p:cond delay="640"/>
                            </p:stCondLst>
                            <p:childTnLst>
                              <p:par>
                                <p:cTn id="18" presetID="27" presetClass="entr" presetSubtype="0" fill="hold" grpId="0" nodeType="afterEffect">
                                  <p:stCondLst>
                                    <p:cond delay="0"/>
                                  </p:stCondLst>
                                  <p:iterate type="lt">
                                    <p:tmPct val="50000"/>
                                  </p:iterate>
                                  <p:childTnLst>
                                    <p:set>
                                      <p:cBhvr>
                                        <p:cTn id="19" dur="1" fill="hold">
                                          <p:stCondLst>
                                            <p:cond delay="0"/>
                                          </p:stCondLst>
                                        </p:cTn>
                                        <p:tgtEl>
                                          <p:spTgt spid="19459">
                                            <p:txEl>
                                              <p:pRg st="0" end="0"/>
                                            </p:txEl>
                                          </p:spTgt>
                                        </p:tgtEl>
                                        <p:attrNameLst>
                                          <p:attrName>style.visibility</p:attrName>
                                        </p:attrNameLst>
                                      </p:cBhvr>
                                      <p:to>
                                        <p:strVal val="visible"/>
                                      </p:to>
                                    </p:set>
                                    <p:anim calcmode="discrete" valueType="clr">
                                      <p:cBhvr override="childStyle">
                                        <p:cTn id="20" dur="1000"/>
                                        <p:tgtEl>
                                          <p:spTgt spid="1945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1" dur="1000"/>
                                        <p:tgtEl>
                                          <p:spTgt spid="19459">
                                            <p:txEl>
                                              <p:pRg st="0" end="0"/>
                                            </p:txEl>
                                          </p:spTgt>
                                        </p:tgtEl>
                                        <p:attrNameLst>
                                          <p:attrName>fillcolor</p:attrName>
                                        </p:attrNameLst>
                                      </p:cBhvr>
                                      <p:tavLst>
                                        <p:tav tm="0">
                                          <p:val>
                                            <p:clrVal>
                                              <a:schemeClr val="accent2"/>
                                            </p:clrVal>
                                          </p:val>
                                        </p:tav>
                                        <p:tav tm="50000">
                                          <p:val>
                                            <p:clrVal>
                                              <a:schemeClr val="hlink"/>
                                            </p:clrVal>
                                          </p:val>
                                        </p:tav>
                                      </p:tavLst>
                                    </p:anim>
                                    <p:set>
                                      <p:cBhvr>
                                        <p:cTn id="22" dur="1000"/>
                                        <p:tgtEl>
                                          <p:spTgt spid="19459">
                                            <p:txEl>
                                              <p:pRg st="0" end="0"/>
                                            </p:txEl>
                                          </p:spTgt>
                                        </p:tgtEl>
                                        <p:attrNameLst>
                                          <p:attrName>fill.type</p:attrName>
                                        </p:attrNameLst>
                                      </p:cBhvr>
                                      <p:to>
                                        <p:strVal val="solid"/>
                                      </p:to>
                                    </p:set>
                                  </p:childTnLst>
                                </p:cTn>
                              </p:par>
                            </p:childTnLst>
                          </p:cTn>
                        </p:par>
                        <p:par>
                          <p:cTn id="23" fill="hold">
                            <p:stCondLst>
                              <p:cond delay="6640"/>
                            </p:stCondLst>
                            <p:childTnLst>
                              <p:par>
                                <p:cTn id="24" presetID="27" presetClass="entr" presetSubtype="0" fill="hold" grpId="0" nodeType="afterEffect">
                                  <p:stCondLst>
                                    <p:cond delay="0"/>
                                  </p:stCondLst>
                                  <p:iterate type="lt">
                                    <p:tmPct val="50000"/>
                                  </p:iterate>
                                  <p:childTnLst>
                                    <p:set>
                                      <p:cBhvr>
                                        <p:cTn id="25" dur="1" fill="hold">
                                          <p:stCondLst>
                                            <p:cond delay="0"/>
                                          </p:stCondLst>
                                        </p:cTn>
                                        <p:tgtEl>
                                          <p:spTgt spid="19459">
                                            <p:txEl>
                                              <p:pRg st="1" end="1"/>
                                            </p:txEl>
                                          </p:spTgt>
                                        </p:tgtEl>
                                        <p:attrNameLst>
                                          <p:attrName>style.visibility</p:attrName>
                                        </p:attrNameLst>
                                      </p:cBhvr>
                                      <p:to>
                                        <p:strVal val="visible"/>
                                      </p:to>
                                    </p:set>
                                    <p:anim calcmode="discrete" valueType="clr">
                                      <p:cBhvr override="childStyle">
                                        <p:cTn id="26" dur="1000"/>
                                        <p:tgtEl>
                                          <p:spTgt spid="1945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1000"/>
                                        <p:tgtEl>
                                          <p:spTgt spid="19459">
                                            <p:txEl>
                                              <p:pRg st="1" end="1"/>
                                            </p:txEl>
                                          </p:spTgt>
                                        </p:tgtEl>
                                        <p:attrNameLst>
                                          <p:attrName>fillcolor</p:attrName>
                                        </p:attrNameLst>
                                      </p:cBhvr>
                                      <p:tavLst>
                                        <p:tav tm="0">
                                          <p:val>
                                            <p:clrVal>
                                              <a:schemeClr val="accent2"/>
                                            </p:clrVal>
                                          </p:val>
                                        </p:tav>
                                        <p:tav tm="50000">
                                          <p:val>
                                            <p:clrVal>
                                              <a:schemeClr val="hlink"/>
                                            </p:clrVal>
                                          </p:val>
                                        </p:tav>
                                      </p:tavLst>
                                    </p:anim>
                                    <p:set>
                                      <p:cBhvr>
                                        <p:cTn id="28" dur="1000"/>
                                        <p:tgtEl>
                                          <p:spTgt spid="19459">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1" name="Text Box 7"/>
          <p:cNvSpPr txBox="1">
            <a:spLocks noChangeArrowheads="1"/>
          </p:cNvSpPr>
          <p:nvPr/>
        </p:nvSpPr>
        <p:spPr bwMode="auto">
          <a:xfrm>
            <a:off x="3924300" y="1700213"/>
            <a:ext cx="4824413" cy="4254500"/>
          </a:xfrm>
          <a:prstGeom prst="rect">
            <a:avLst/>
          </a:prstGeom>
          <a:solidFill>
            <a:schemeClr val="bg1"/>
          </a:solidFill>
          <a:ln w="57150" cmpd="thickThin">
            <a:noFill/>
            <a:miter lim="800000"/>
            <a:headEnd/>
            <a:tailEnd/>
          </a:ln>
          <a:effectLst/>
        </p:spPr>
        <p:txBody>
          <a:bodyPr>
            <a:spAutoFit/>
          </a:bodyPr>
          <a:lstStyle/>
          <a:p>
            <a:pPr>
              <a:lnSpc>
                <a:spcPct val="90000"/>
              </a:lnSpc>
              <a:spcBef>
                <a:spcPct val="50000"/>
              </a:spcBef>
              <a:defRPr/>
            </a:pPr>
            <a:r>
              <a:rPr lang="ru-RU" sz="3200" b="0" dirty="0">
                <a:effectLst>
                  <a:outerShdw blurRad="38100" dist="38100" dir="2700000" algn="tl">
                    <a:srgbClr val="000000"/>
                  </a:outerShdw>
                </a:effectLst>
                <a:latin typeface="Arial" charset="0"/>
              </a:rPr>
              <a:t>В горах и на равнинах ассирийцы стали находить красно-бурые куски железа. </a:t>
            </a:r>
          </a:p>
          <a:p>
            <a:pPr>
              <a:lnSpc>
                <a:spcPct val="90000"/>
              </a:lnSpc>
              <a:spcBef>
                <a:spcPct val="50000"/>
              </a:spcBef>
              <a:defRPr/>
            </a:pPr>
            <a:r>
              <a:rPr lang="ru-RU" sz="3200" b="0" dirty="0">
                <a:effectLst>
                  <a:outerShdw blurRad="38100" dist="38100" dir="2700000" algn="tl">
                    <a:srgbClr val="000000"/>
                  </a:outerShdw>
                </a:effectLst>
                <a:latin typeface="Arial" charset="0"/>
              </a:rPr>
              <a:t>При нагревании оно превращалось  в очень крепкий материал,   прочнее меди и бронзы.</a:t>
            </a:r>
          </a:p>
          <a:p>
            <a:pPr algn="l">
              <a:spcBef>
                <a:spcPct val="50000"/>
              </a:spcBef>
              <a:defRPr/>
            </a:pPr>
            <a:r>
              <a:rPr lang="ru-RU" b="0" dirty="0">
                <a:solidFill>
                  <a:schemeClr val="accent2"/>
                </a:solidFill>
                <a:effectLst>
                  <a:outerShdw blurRad="38100" dist="38100" dir="2700000" algn="tl">
                    <a:srgbClr val="000000"/>
                  </a:outerShdw>
                </a:effectLst>
                <a:latin typeface="Arial" charset="0"/>
              </a:rPr>
              <a:t>   </a:t>
            </a:r>
          </a:p>
        </p:txBody>
      </p:sp>
      <p:pic>
        <p:nvPicPr>
          <p:cNvPr id="25603" name="Picture 9"/>
          <p:cNvPicPr>
            <a:picLocks noChangeAspect="1" noChangeArrowheads="1"/>
          </p:cNvPicPr>
          <p:nvPr/>
        </p:nvPicPr>
        <p:blipFill>
          <a:blip r:embed="rId2" cstate="print"/>
          <a:srcRect/>
          <a:stretch>
            <a:fillRect/>
          </a:stretch>
        </p:blipFill>
        <p:spPr bwMode="auto">
          <a:xfrm>
            <a:off x="468313" y="2276475"/>
            <a:ext cx="3168650" cy="2946400"/>
          </a:xfrm>
          <a:prstGeom prst="rect">
            <a:avLst/>
          </a:prstGeom>
          <a:noFill/>
          <a:ln w="57150" cmpd="thinThick">
            <a:solidFill>
              <a:srgbClr val="D6D8D2"/>
            </a:solidFill>
            <a:miter lim="800000"/>
            <a:headEnd/>
            <a:tailEnd/>
          </a:ln>
        </p:spPr>
      </p:pic>
      <p:sp>
        <p:nvSpPr>
          <p:cNvPr id="11276" name="Rectangle 12"/>
          <p:cNvSpPr>
            <a:spLocks noChangeArrowheads="1"/>
          </p:cNvSpPr>
          <p:nvPr/>
        </p:nvSpPr>
        <p:spPr bwMode="auto">
          <a:xfrm>
            <a:off x="755650" y="5589588"/>
            <a:ext cx="2735263" cy="504825"/>
          </a:xfrm>
          <a:prstGeom prst="rect">
            <a:avLst/>
          </a:prstGeom>
          <a:noFill/>
          <a:ln w="57150" cmpd="thinThick">
            <a:noFill/>
            <a:miter lim="800000"/>
            <a:headEnd/>
            <a:tailEnd/>
          </a:ln>
          <a:effectLst/>
        </p:spPr>
        <p:txBody>
          <a:bodyPr wrap="none" anchor="ctr"/>
          <a:lstStyle/>
          <a:p>
            <a:pPr>
              <a:defRPr/>
            </a:pPr>
            <a:r>
              <a:rPr lang="ru-RU" sz="2000">
                <a:effectLst>
                  <a:outerShdw blurRad="38100" dist="38100" dir="2700000" algn="tl">
                    <a:srgbClr val="000000"/>
                  </a:outerShdw>
                </a:effectLst>
                <a:latin typeface="Times New Roman" pitchFamily="18" charset="0"/>
              </a:rPr>
              <a:t>Железная</a:t>
            </a:r>
            <a:r>
              <a:rPr lang="ru-RU" sz="2000">
                <a:solidFill>
                  <a:schemeClr val="accent2"/>
                </a:solidFill>
                <a:effectLst>
                  <a:outerShdw blurRad="38100" dist="38100" dir="2700000" algn="tl">
                    <a:srgbClr val="000000"/>
                  </a:outerShdw>
                </a:effectLst>
                <a:latin typeface="Times New Roman" pitchFamily="18" charset="0"/>
              </a:rPr>
              <a:t> </a:t>
            </a:r>
            <a:r>
              <a:rPr lang="ru-RU" sz="2000">
                <a:effectLst>
                  <a:outerShdw blurRad="38100" dist="38100" dir="2700000" algn="tl">
                    <a:srgbClr val="000000"/>
                  </a:outerShdw>
                </a:effectLst>
                <a:latin typeface="Times New Roman" pitchFamily="18" charset="0"/>
              </a:rPr>
              <a:t>руда</a:t>
            </a:r>
          </a:p>
        </p:txBody>
      </p:sp>
      <p:sp>
        <p:nvSpPr>
          <p:cNvPr id="11284" name="AutoShape 20"/>
          <p:cNvSpPr>
            <a:spLocks noChangeArrowheads="1"/>
          </p:cNvSpPr>
          <p:nvPr/>
        </p:nvSpPr>
        <p:spPr bwMode="auto">
          <a:xfrm>
            <a:off x="1835150" y="333375"/>
            <a:ext cx="7058025" cy="1150938"/>
          </a:xfrm>
          <a:prstGeom prst="wedgeRoundRectCallout">
            <a:avLst>
              <a:gd name="adj1" fmla="val 47861"/>
              <a:gd name="adj2" fmla="val -20481"/>
              <a:gd name="adj3" fmla="val 16667"/>
            </a:avLst>
          </a:prstGeom>
          <a:noFill/>
          <a:ln w="9525">
            <a:solidFill>
              <a:srgbClr val="DDDEDA"/>
            </a:solidFill>
            <a:miter lim="800000"/>
            <a:headEnd/>
            <a:tailEnd/>
          </a:ln>
          <a:effectLst/>
        </p:spPr>
        <p:txBody>
          <a:bodyPr/>
          <a:lstStyle/>
          <a:p>
            <a:pPr>
              <a:defRPr/>
            </a:pPr>
            <a:r>
              <a:rPr lang="ru-RU" sz="2400">
                <a:solidFill>
                  <a:srgbClr val="FAC462"/>
                </a:solidFill>
                <a:effectLst>
                  <a:outerShdw blurRad="38100" dist="38100" dir="2700000" algn="tl">
                    <a:srgbClr val="000000"/>
                  </a:outerShdw>
                </a:effectLst>
                <a:latin typeface="Arial" charset="0"/>
              </a:rPr>
              <a:t>Задание 7. Какие последствия имело открытие свойств железа для развития страны?</a:t>
            </a:r>
          </a:p>
        </p:txBody>
      </p:sp>
      <p:pic>
        <p:nvPicPr>
          <p:cNvPr id="11285" name="Picture 21" descr="сова1"/>
          <p:cNvPicPr>
            <a:picLocks noChangeAspect="1" noChangeArrowheads="1"/>
          </p:cNvPicPr>
          <p:nvPr/>
        </p:nvPicPr>
        <p:blipFill>
          <a:blip r:embed="rId3" cstate="print">
            <a:clrChange>
              <a:clrFrom>
                <a:srgbClr val="020200"/>
              </a:clrFrom>
              <a:clrTo>
                <a:srgbClr val="020200">
                  <a:alpha val="0"/>
                </a:srgbClr>
              </a:clrTo>
            </a:clrChange>
          </a:blip>
          <a:srcRect/>
          <a:stretch>
            <a:fillRect/>
          </a:stretch>
        </p:blipFill>
        <p:spPr bwMode="auto">
          <a:xfrm>
            <a:off x="684213" y="333375"/>
            <a:ext cx="1244600" cy="1035050"/>
          </a:xfrm>
          <a:prstGeom prst="rect">
            <a:avLst/>
          </a:prstGeom>
          <a:noFill/>
          <a:ln w="9525">
            <a:noFill/>
            <a:miter lim="800000"/>
            <a:headEnd/>
            <a:tailEnd/>
          </a:ln>
        </p:spPr>
      </p:pic>
      <p:sp>
        <p:nvSpPr>
          <p:cNvPr id="11287" name="AutoShape 23">
            <a:hlinkClick r:id="" action="ppaction://hlinkshowjump?jump=nextslide" highlightClick="1"/>
          </p:cNvPr>
          <p:cNvSpPr>
            <a:spLocks noChangeArrowheads="1"/>
          </p:cNvSpPr>
          <p:nvPr/>
        </p:nvSpPr>
        <p:spPr bwMode="auto">
          <a:xfrm>
            <a:off x="7740650" y="5734050"/>
            <a:ext cx="827088" cy="503238"/>
          </a:xfrm>
          <a:prstGeom prst="actionButtonForwardNext">
            <a:avLst/>
          </a:prstGeom>
          <a:solidFill>
            <a:schemeClr val="accent1"/>
          </a:solidFill>
          <a:ln w="9525">
            <a:solidFill>
              <a:schemeClr val="tx1"/>
            </a:solidFill>
            <a:miter lim="800000"/>
            <a:headEnd/>
            <a:tailEnd/>
          </a:ln>
        </p:spPr>
        <p:txBody>
          <a:bodyPr wrap="none" anchor="ctr"/>
          <a:lstStyle/>
          <a:p>
            <a:endParaRPr lang="ru-RU"/>
          </a:p>
        </p:txBody>
      </p:sp>
      <p:grpSp>
        <p:nvGrpSpPr>
          <p:cNvPr id="2" name="Group 24"/>
          <p:cNvGrpSpPr>
            <a:grpSpLocks/>
          </p:cNvGrpSpPr>
          <p:nvPr/>
        </p:nvGrpSpPr>
        <p:grpSpPr bwMode="auto">
          <a:xfrm>
            <a:off x="0" y="0"/>
            <a:ext cx="9144000" cy="6858000"/>
            <a:chOff x="0" y="0"/>
            <a:chExt cx="5760" cy="4320"/>
          </a:xfrm>
        </p:grpSpPr>
        <p:sp>
          <p:nvSpPr>
            <p:cNvPr id="25609" name="Rectangle 25"/>
            <p:cNvSpPr>
              <a:spLocks noChangeArrowheads="1"/>
            </p:cNvSpPr>
            <p:nvPr/>
          </p:nvSpPr>
          <p:spPr bwMode="auto">
            <a:xfrm>
              <a:off x="0" y="0"/>
              <a:ext cx="5760" cy="4320"/>
            </a:xfrm>
            <a:prstGeom prst="rect">
              <a:avLst/>
            </a:prstGeom>
            <a:noFill/>
            <a:ln w="76200">
              <a:pattFill prst="shingle">
                <a:fgClr>
                  <a:srgbClr val="E6FFCD"/>
                </a:fgClr>
                <a:bgClr>
                  <a:schemeClr val="bg2"/>
                </a:bgClr>
              </a:pattFill>
              <a:miter lim="800000"/>
              <a:headEnd/>
              <a:tailEnd/>
            </a:ln>
          </p:spPr>
          <p:txBody>
            <a:bodyPr wrap="none" anchor="ctr"/>
            <a:lstStyle/>
            <a:p>
              <a:endParaRPr lang="ru-RU"/>
            </a:p>
          </p:txBody>
        </p:sp>
        <p:sp>
          <p:nvSpPr>
            <p:cNvPr id="25610" name="Rectangle 26"/>
            <p:cNvSpPr>
              <a:spLocks noChangeArrowheads="1"/>
            </p:cNvSpPr>
            <p:nvPr/>
          </p:nvSpPr>
          <p:spPr bwMode="auto">
            <a:xfrm>
              <a:off x="113" y="119"/>
              <a:ext cx="5534" cy="4082"/>
            </a:xfrm>
            <a:prstGeom prst="rect">
              <a:avLst/>
            </a:prstGeom>
            <a:noFill/>
            <a:ln w="9525">
              <a:solidFill>
                <a:srgbClr val="E6FFCD"/>
              </a:solidFill>
              <a:miter lim="800000"/>
              <a:headEnd/>
              <a:tailEnd/>
            </a:ln>
          </p:spPr>
          <p:txBody>
            <a:bodyPr wrap="none" anchor="ctr"/>
            <a:lstStyle/>
            <a:p>
              <a:endParaRPr lang="ru-RU"/>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8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284"/>
                                        </p:tgtEl>
                                        <p:attrNameLst>
                                          <p:attrName>style.visibility</p:attrName>
                                        </p:attrNameLst>
                                      </p:cBhvr>
                                      <p:to>
                                        <p:strVal val="visible"/>
                                      </p:to>
                                    </p:set>
                                  </p:childTnLst>
                                </p:cTn>
                              </p:par>
                            </p:childTnLst>
                          </p:cTn>
                        </p:par>
                        <p:par>
                          <p:cTn id="9" fill="hold">
                            <p:stCondLst>
                              <p:cond delay="0"/>
                            </p:stCondLst>
                            <p:childTnLst>
                              <p:par>
                                <p:cTn id="10" presetID="1" presetClass="entr" presetSubtype="0" fill="hold" grpId="0" nodeType="afterEffect">
                                  <p:stCondLst>
                                    <p:cond delay="0"/>
                                  </p:stCondLst>
                                  <p:childTnLst>
                                    <p:set>
                                      <p:cBhvr>
                                        <p:cTn id="11" dur="1" fill="hold">
                                          <p:stCondLst>
                                            <p:cond delay="0"/>
                                          </p:stCondLst>
                                        </p:cTn>
                                        <p:tgtEl>
                                          <p:spTgt spid="112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4" grpId="0" animBg="1"/>
      <p:bldP spid="1128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428596" y="214290"/>
          <a:ext cx="8358246" cy="6215106"/>
        </p:xfrm>
        <a:graphic>
          <a:graphicData uri="http://schemas.openxmlformats.org/drawingml/2006/table">
            <a:tbl>
              <a:tblPr firstRow="1" bandRow="1">
                <a:tableStyleId>{16D9F66E-5EB9-4882-86FB-DCBF35E3C3E4}</a:tableStyleId>
              </a:tblPr>
              <a:tblGrid>
                <a:gridCol w="4081174"/>
                <a:gridCol w="4277072"/>
              </a:tblGrid>
              <a:tr h="1211431">
                <a:tc>
                  <a:txBody>
                    <a:bodyPr/>
                    <a:lstStyle/>
                    <a:p>
                      <a:r>
                        <a:rPr lang="ru-RU" sz="2400" dirty="0" smtClean="0"/>
                        <a:t>вооружение</a:t>
                      </a:r>
                      <a:endParaRPr lang="ru-RU" sz="2400" dirty="0"/>
                    </a:p>
                  </a:txBody>
                  <a:tcPr/>
                </a:tc>
                <a:tc>
                  <a:txBody>
                    <a:bodyPr/>
                    <a:lstStyle/>
                    <a:p>
                      <a:r>
                        <a:rPr lang="ru-RU" sz="2400" dirty="0" smtClean="0"/>
                        <a:t>Новый виды войск</a:t>
                      </a:r>
                    </a:p>
                    <a:p>
                      <a:r>
                        <a:rPr lang="ru-RU" sz="2400" dirty="0" smtClean="0"/>
                        <a:t>Технические приспособления</a:t>
                      </a:r>
                      <a:endParaRPr lang="ru-RU" sz="2400" dirty="0"/>
                    </a:p>
                  </a:txBody>
                  <a:tcPr/>
                </a:tc>
              </a:tr>
              <a:tr h="5003675">
                <a:tc>
                  <a:txBody>
                    <a:bodyPr/>
                    <a:lstStyle/>
                    <a:p>
                      <a:endParaRPr lang="ru-RU" sz="4000" dirty="0">
                        <a:latin typeface="Times New Roman" pitchFamily="18" charset="0"/>
                        <a:cs typeface="Times New Roman" pitchFamily="18" charset="0"/>
                      </a:endParaRPr>
                    </a:p>
                  </a:txBody>
                  <a:tcPr/>
                </a:tc>
                <a:tc>
                  <a:txBody>
                    <a:bodyPr/>
                    <a:lstStyle/>
                    <a:p>
                      <a:endParaRPr lang="ru-RU" sz="4000"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428596" y="214290"/>
          <a:ext cx="8358246" cy="6215106"/>
        </p:xfrm>
        <a:graphic>
          <a:graphicData uri="http://schemas.openxmlformats.org/drawingml/2006/table">
            <a:tbl>
              <a:tblPr firstRow="1" bandRow="1">
                <a:tableStyleId>{16D9F66E-5EB9-4882-86FB-DCBF35E3C3E4}</a:tableStyleId>
              </a:tblPr>
              <a:tblGrid>
                <a:gridCol w="4081174"/>
                <a:gridCol w="4277072"/>
              </a:tblGrid>
              <a:tr h="1211431">
                <a:tc>
                  <a:txBody>
                    <a:bodyPr/>
                    <a:lstStyle/>
                    <a:p>
                      <a:r>
                        <a:rPr lang="ru-RU" sz="2400" dirty="0" smtClean="0"/>
                        <a:t>вооружение</a:t>
                      </a:r>
                      <a:endParaRPr lang="ru-RU" sz="2400" dirty="0"/>
                    </a:p>
                  </a:txBody>
                  <a:tcPr/>
                </a:tc>
                <a:tc>
                  <a:txBody>
                    <a:bodyPr/>
                    <a:lstStyle/>
                    <a:p>
                      <a:r>
                        <a:rPr lang="ru-RU" sz="2400" dirty="0" smtClean="0"/>
                        <a:t>Новый виды войск</a:t>
                      </a:r>
                    </a:p>
                    <a:p>
                      <a:r>
                        <a:rPr lang="ru-RU" sz="2400" dirty="0" smtClean="0"/>
                        <a:t>Технические приспособления</a:t>
                      </a:r>
                      <a:endParaRPr lang="ru-RU" sz="2400" dirty="0"/>
                    </a:p>
                  </a:txBody>
                  <a:tcPr/>
                </a:tc>
              </a:tr>
              <a:tr h="5003675">
                <a:tc>
                  <a:txBody>
                    <a:bodyPr/>
                    <a:lstStyle/>
                    <a:p>
                      <a:r>
                        <a:rPr lang="ru-RU" sz="4000" kern="1200" dirty="0" smtClean="0">
                          <a:solidFill>
                            <a:schemeClr val="dk1"/>
                          </a:solidFill>
                          <a:latin typeface="Times New Roman" pitchFamily="18" charset="0"/>
                          <a:ea typeface="+mn-ea"/>
                          <a:cs typeface="Times New Roman" pitchFamily="18" charset="0"/>
                        </a:rPr>
                        <a:t>Лук</a:t>
                      </a:r>
                    </a:p>
                    <a:p>
                      <a:r>
                        <a:rPr lang="ru-RU" sz="4000" i="1" u="none" strike="noStrike" kern="1200" dirty="0" smtClean="0">
                          <a:solidFill>
                            <a:schemeClr val="dk1"/>
                          </a:solidFill>
                          <a:latin typeface="Times New Roman" pitchFamily="18" charset="0"/>
                          <a:ea typeface="+mn-ea"/>
                          <a:cs typeface="Times New Roman" pitchFamily="18" charset="0"/>
                        </a:rPr>
                        <a:t>копье</a:t>
                      </a:r>
                      <a:endParaRPr lang="ru-RU" sz="4000" i="1" kern="1200" dirty="0" smtClean="0">
                        <a:solidFill>
                          <a:schemeClr val="dk1"/>
                        </a:solidFill>
                        <a:latin typeface="Times New Roman" pitchFamily="18" charset="0"/>
                        <a:ea typeface="+mn-ea"/>
                        <a:cs typeface="Times New Roman" pitchFamily="18" charset="0"/>
                      </a:endParaRPr>
                    </a:p>
                    <a:p>
                      <a:r>
                        <a:rPr lang="ru-RU" sz="4000" i="1" u="none" strike="noStrike" kern="1200" dirty="0" smtClean="0">
                          <a:solidFill>
                            <a:schemeClr val="dk1"/>
                          </a:solidFill>
                          <a:latin typeface="Times New Roman" pitchFamily="18" charset="0"/>
                          <a:ea typeface="+mn-ea"/>
                          <a:cs typeface="Times New Roman" pitchFamily="18" charset="0"/>
                        </a:rPr>
                        <a:t>меч</a:t>
                      </a:r>
                      <a:endParaRPr lang="ru-RU" sz="4000" i="1" kern="1200" dirty="0" smtClean="0">
                        <a:solidFill>
                          <a:schemeClr val="dk1"/>
                        </a:solidFill>
                        <a:latin typeface="Times New Roman" pitchFamily="18" charset="0"/>
                        <a:ea typeface="+mn-ea"/>
                        <a:cs typeface="Times New Roman" pitchFamily="18" charset="0"/>
                      </a:endParaRPr>
                    </a:p>
                    <a:p>
                      <a:r>
                        <a:rPr lang="ru-RU" sz="4000" i="1" u="none" strike="noStrike" kern="1200" dirty="0" smtClean="0">
                          <a:solidFill>
                            <a:schemeClr val="dk1"/>
                          </a:solidFill>
                          <a:latin typeface="Times New Roman" pitchFamily="18" charset="0"/>
                          <a:ea typeface="+mn-ea"/>
                          <a:cs typeface="Times New Roman" pitchFamily="18" charset="0"/>
                        </a:rPr>
                        <a:t>Кинжал</a:t>
                      </a:r>
                    </a:p>
                    <a:p>
                      <a:r>
                        <a:rPr lang="ru-RU" sz="4000" i="1" u="none" strike="noStrike" kern="1200" dirty="0" smtClean="0">
                          <a:solidFill>
                            <a:schemeClr val="dk1"/>
                          </a:solidFill>
                          <a:latin typeface="Times New Roman" pitchFamily="18" charset="0"/>
                          <a:ea typeface="+mn-ea"/>
                          <a:cs typeface="Times New Roman" pitchFamily="18" charset="0"/>
                        </a:rPr>
                        <a:t>топор</a:t>
                      </a:r>
                      <a:endParaRPr lang="ru-RU" sz="4000" kern="1200" dirty="0" smtClean="0">
                        <a:solidFill>
                          <a:schemeClr val="dk1"/>
                        </a:solidFill>
                        <a:latin typeface="Times New Roman" pitchFamily="18" charset="0"/>
                        <a:ea typeface="+mn-ea"/>
                        <a:cs typeface="Times New Roman" pitchFamily="18" charset="0"/>
                      </a:endParaRPr>
                    </a:p>
                    <a:p>
                      <a:r>
                        <a:rPr lang="ru-RU" sz="4000" i="1" u="none" strike="noStrike" kern="1200" dirty="0" smtClean="0">
                          <a:solidFill>
                            <a:schemeClr val="dk1"/>
                          </a:solidFill>
                          <a:latin typeface="Times New Roman" pitchFamily="18" charset="0"/>
                          <a:ea typeface="+mn-ea"/>
                          <a:cs typeface="Times New Roman" pitchFamily="18" charset="0"/>
                        </a:rPr>
                        <a:t>Щиты</a:t>
                      </a:r>
                      <a:r>
                        <a:rPr lang="ru-RU" sz="4000" kern="1200" dirty="0" smtClean="0">
                          <a:solidFill>
                            <a:schemeClr val="dk1"/>
                          </a:solidFill>
                          <a:latin typeface="Times New Roman" pitchFamily="18" charset="0"/>
                          <a:ea typeface="+mn-ea"/>
                          <a:cs typeface="Times New Roman" pitchFamily="18" charset="0"/>
                        </a:rPr>
                        <a:t> </a:t>
                      </a:r>
                      <a:endParaRPr lang="ru-RU" sz="4000" dirty="0">
                        <a:latin typeface="Times New Roman" pitchFamily="18" charset="0"/>
                        <a:cs typeface="Times New Roman" pitchFamily="18" charset="0"/>
                      </a:endParaRPr>
                    </a:p>
                  </a:txBody>
                  <a:tcPr/>
                </a:tc>
                <a:tc>
                  <a:txBody>
                    <a:bodyPr/>
                    <a:lstStyle/>
                    <a:p>
                      <a:r>
                        <a:rPr lang="ru-RU" sz="4000" i="1" kern="1200" dirty="0" smtClean="0">
                          <a:solidFill>
                            <a:schemeClr val="dk1"/>
                          </a:solidFill>
                          <a:latin typeface="Times New Roman" pitchFamily="18" charset="0"/>
                          <a:ea typeface="+mn-ea"/>
                          <a:cs typeface="Times New Roman" pitchFamily="18" charset="0"/>
                        </a:rPr>
                        <a:t>Конница</a:t>
                      </a:r>
                    </a:p>
                    <a:p>
                      <a:r>
                        <a:rPr lang="ru-RU" sz="4000" i="1" kern="1200" dirty="0" smtClean="0">
                          <a:solidFill>
                            <a:schemeClr val="dk1"/>
                          </a:solidFill>
                          <a:latin typeface="Times New Roman" pitchFamily="18" charset="0"/>
                          <a:ea typeface="+mn-ea"/>
                          <a:cs typeface="Times New Roman" pitchFamily="18" charset="0"/>
                        </a:rPr>
                        <a:t>«инженерные» части</a:t>
                      </a:r>
                    </a:p>
                    <a:p>
                      <a:r>
                        <a:rPr lang="ru-RU" sz="4000" i="1" kern="1200" dirty="0" smtClean="0">
                          <a:solidFill>
                            <a:schemeClr val="dk1"/>
                          </a:solidFill>
                          <a:latin typeface="Times New Roman" pitchFamily="18" charset="0"/>
                          <a:ea typeface="+mn-ea"/>
                          <a:cs typeface="Times New Roman" pitchFamily="18" charset="0"/>
                        </a:rPr>
                        <a:t>Катапульты</a:t>
                      </a:r>
                    </a:p>
                    <a:p>
                      <a:r>
                        <a:rPr lang="ru-RU" sz="4000" i="1" kern="1200" dirty="0" smtClean="0">
                          <a:solidFill>
                            <a:schemeClr val="dk1"/>
                          </a:solidFill>
                          <a:latin typeface="Times New Roman" pitchFamily="18" charset="0"/>
                          <a:ea typeface="+mn-ea"/>
                          <a:cs typeface="Times New Roman" pitchFamily="18" charset="0"/>
                        </a:rPr>
                        <a:t>Таран</a:t>
                      </a:r>
                    </a:p>
                    <a:p>
                      <a:r>
                        <a:rPr lang="ru-RU" sz="4000" i="1" kern="1200" dirty="0" smtClean="0">
                          <a:solidFill>
                            <a:schemeClr val="dk1"/>
                          </a:solidFill>
                          <a:latin typeface="Times New Roman" pitchFamily="18" charset="0"/>
                          <a:ea typeface="+mn-ea"/>
                          <a:cs typeface="Times New Roman" pitchFamily="18" charset="0"/>
                        </a:rPr>
                        <a:t>бурдюки</a:t>
                      </a:r>
                      <a:r>
                        <a:rPr lang="ru-RU" sz="4000" kern="1200" dirty="0" smtClean="0">
                          <a:solidFill>
                            <a:schemeClr val="dk1"/>
                          </a:solidFill>
                          <a:latin typeface="Times New Roman" pitchFamily="18" charset="0"/>
                          <a:ea typeface="+mn-ea"/>
                          <a:cs typeface="Times New Roman" pitchFamily="18" charset="0"/>
                        </a:rPr>
                        <a:t> </a:t>
                      </a:r>
                    </a:p>
                    <a:p>
                      <a:r>
                        <a:rPr lang="ru-RU" sz="4000" i="1" u="none" strike="noStrike" kern="1200" dirty="0" smtClean="0">
                          <a:solidFill>
                            <a:schemeClr val="dk1"/>
                          </a:solidFill>
                          <a:latin typeface="Times New Roman" pitchFamily="18" charset="0"/>
                          <a:ea typeface="+mn-ea"/>
                          <a:cs typeface="Times New Roman" pitchFamily="18" charset="0"/>
                        </a:rPr>
                        <a:t>колесницы</a:t>
                      </a:r>
                      <a:endParaRPr lang="ru-RU" sz="4000"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657707-000279e2b9c51c9fосада города 1ашурбанапал.jpg"/>
          <p:cNvPicPr>
            <a:picLocks noChangeAspect="1"/>
          </p:cNvPicPr>
          <p:nvPr/>
        </p:nvPicPr>
        <p:blipFill>
          <a:blip r:embed="rId2" cstate="print"/>
          <a:stretch>
            <a:fillRect/>
          </a:stretch>
        </p:blipFill>
        <p:spPr>
          <a:xfrm>
            <a:off x="428596" y="262067"/>
            <a:ext cx="8358246" cy="6388469"/>
          </a:xfrm>
          <a:prstGeom prst="rect">
            <a:avLst/>
          </a:prstGeom>
        </p:spPr>
      </p:pic>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657762-c08a7e240e4c9706тяжелая колесница.jpg"/>
          <p:cNvPicPr>
            <a:picLocks noChangeAspect="1"/>
          </p:cNvPicPr>
          <p:nvPr/>
        </p:nvPicPr>
        <p:blipFill>
          <a:blip r:embed="rId2" cstate="print"/>
          <a:stretch>
            <a:fillRect/>
          </a:stretch>
        </p:blipFill>
        <p:spPr>
          <a:xfrm>
            <a:off x="571472" y="720309"/>
            <a:ext cx="8072494" cy="5465751"/>
          </a:xfrm>
          <a:prstGeom prst="rect">
            <a:avLst/>
          </a:prstGeom>
        </p:spPr>
      </p:pic>
    </p:spTree>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657700-fc15c5162d85a287колесница и пехота.jpg"/>
          <p:cNvPicPr>
            <a:picLocks noChangeAspect="1"/>
          </p:cNvPicPr>
          <p:nvPr/>
        </p:nvPicPr>
        <p:blipFill>
          <a:blip r:embed="rId2" cstate="print"/>
          <a:stretch>
            <a:fillRect/>
          </a:stretch>
        </p:blipFill>
        <p:spPr>
          <a:xfrm>
            <a:off x="285720" y="194071"/>
            <a:ext cx="8643997" cy="6523771"/>
          </a:xfrm>
          <a:prstGeom prst="rect">
            <a:avLst/>
          </a:prstGeom>
        </p:spPr>
      </p:pic>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Slayd4_0.JPG"/>
          <p:cNvPicPr>
            <a:picLocks noChangeAspect="1"/>
          </p:cNvPicPr>
          <p:nvPr/>
        </p:nvPicPr>
        <p:blipFill>
          <a:blip r:embed="rId2" cstate="print"/>
          <a:stretch>
            <a:fillRect/>
          </a:stretch>
        </p:blipFill>
        <p:spPr>
          <a:xfrm>
            <a:off x="285720" y="214290"/>
            <a:ext cx="8572560" cy="6429420"/>
          </a:xfrm>
          <a:prstGeom prst="rect">
            <a:avLst/>
          </a:prstGeom>
        </p:spPr>
      </p:pic>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p:txBody>
          <a:bodyPr/>
          <a:lstStyle/>
          <a:p>
            <a:r>
              <a:rPr lang="ru-RU" smtClean="0"/>
              <a:t>Словарь:</a:t>
            </a:r>
          </a:p>
        </p:txBody>
      </p:sp>
      <p:sp>
        <p:nvSpPr>
          <p:cNvPr id="15363" name="Rectangle 3"/>
          <p:cNvSpPr>
            <a:spLocks noGrp="1" noChangeArrowheads="1"/>
          </p:cNvSpPr>
          <p:nvPr>
            <p:ph type="body" idx="4294967295"/>
          </p:nvPr>
        </p:nvSpPr>
        <p:spPr/>
        <p:txBody>
          <a:bodyPr/>
          <a:lstStyle/>
          <a:p>
            <a:pPr>
              <a:buFontTx/>
              <a:buNone/>
            </a:pPr>
            <a:r>
              <a:rPr lang="ru-RU" sz="4400" dirty="0" smtClean="0">
                <a:solidFill>
                  <a:schemeClr val="tx1"/>
                </a:solidFill>
              </a:rPr>
              <a:t>Таран – стенобитное орудие</a:t>
            </a:r>
          </a:p>
          <a:p>
            <a:pPr>
              <a:buFontTx/>
              <a:buNone/>
            </a:pPr>
            <a:r>
              <a:rPr lang="ru-RU" sz="4400" dirty="0" smtClean="0"/>
              <a:t>Катапульты – орудия для метания </a:t>
            </a:r>
            <a:r>
              <a:rPr lang="ru-RU" sz="4400" dirty="0" smtClean="0"/>
              <a:t>камней</a:t>
            </a:r>
          </a:p>
          <a:p>
            <a:pPr>
              <a:buFontTx/>
              <a:buNone/>
            </a:pPr>
            <a:r>
              <a:rPr lang="ru-RU" sz="4400" i="1" dirty="0" smtClean="0">
                <a:solidFill>
                  <a:schemeClr val="dk1"/>
                </a:solidFill>
                <a:latin typeface="Times New Roman" pitchFamily="18" charset="0"/>
                <a:cs typeface="Times New Roman" pitchFamily="18" charset="0"/>
              </a:rPr>
              <a:t>Бурдюк- кожаный мешок для преодоления водных преград.</a:t>
            </a:r>
            <a:endParaRPr lang="ru-RU" sz="4400" dirty="0" smtClean="0">
              <a:solidFill>
                <a:schemeClr val="tx1"/>
              </a:solidFill>
            </a:endParaRPr>
          </a:p>
        </p:txBody>
      </p:sp>
      <p:pic>
        <p:nvPicPr>
          <p:cNvPr id="15364" name="Picture 4" descr="ag00029_"/>
          <p:cNvPicPr>
            <a:picLocks noChangeAspect="1" noChangeArrowheads="1" noCrop="1"/>
          </p:cNvPicPr>
          <p:nvPr/>
        </p:nvPicPr>
        <p:blipFill>
          <a:blip r:embed="rId2" cstate="print"/>
          <a:srcRect/>
          <a:stretch>
            <a:fillRect/>
          </a:stretch>
        </p:blipFill>
        <p:spPr bwMode="auto">
          <a:xfrm>
            <a:off x="468313" y="333375"/>
            <a:ext cx="1873250" cy="14859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15363">
                                            <p:txEl>
                                              <p:pRg st="0" end="0"/>
                                            </p:txEl>
                                          </p:spTgt>
                                        </p:tgtEl>
                                        <p:attrNameLst>
                                          <p:attrName>style.visibility</p:attrName>
                                        </p:attrNameLst>
                                      </p:cBhvr>
                                      <p:to>
                                        <p:strVal val="visible"/>
                                      </p:to>
                                    </p:set>
                                    <p:anim calcmode="discrete" valueType="clr">
                                      <p:cBhvr override="childStyle">
                                        <p:cTn id="7" dur="80"/>
                                        <p:tgtEl>
                                          <p:spTgt spid="1536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536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5363">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15363">
                                            <p:txEl>
                                              <p:pRg st="1" end="1"/>
                                            </p:txEl>
                                          </p:spTgt>
                                        </p:tgtEl>
                                        <p:attrNameLst>
                                          <p:attrName>style.visibility</p:attrName>
                                        </p:attrNameLst>
                                      </p:cBhvr>
                                      <p:to>
                                        <p:strVal val="visible"/>
                                      </p:to>
                                    </p:set>
                                    <p:anim calcmode="discrete" valueType="clr">
                                      <p:cBhvr override="childStyle">
                                        <p:cTn id="14" dur="80"/>
                                        <p:tgtEl>
                                          <p:spTgt spid="1536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5363">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15363">
                                            <p:txEl>
                                              <p:pRg st="1" end="1"/>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15363">
                                            <p:txEl>
                                              <p:pRg st="2" end="2"/>
                                            </p:txEl>
                                          </p:spTgt>
                                        </p:tgtEl>
                                        <p:attrNameLst>
                                          <p:attrName>style.visibility</p:attrName>
                                        </p:attrNameLst>
                                      </p:cBhvr>
                                      <p:to>
                                        <p:strVal val="visible"/>
                                      </p:to>
                                    </p:set>
                                    <p:anim calcmode="discrete" valueType="clr">
                                      <p:cBhvr override="childStyle">
                                        <p:cTn id="21" dur="80"/>
                                        <p:tgtEl>
                                          <p:spTgt spid="15363">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15363">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15363">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Заголовок 1"/>
          <p:cNvSpPr>
            <a:spLocks noGrp="1"/>
          </p:cNvSpPr>
          <p:nvPr>
            <p:ph type="title"/>
          </p:nvPr>
        </p:nvSpPr>
        <p:spPr>
          <a:xfrm>
            <a:off x="457200" y="273050"/>
            <a:ext cx="8329613" cy="584200"/>
          </a:xfrm>
        </p:spPr>
        <p:txBody>
          <a:bodyPr/>
          <a:lstStyle/>
          <a:p>
            <a:pPr algn="ctr"/>
            <a:r>
              <a:rPr lang="ru-RU" sz="2800" b="0" smtClean="0"/>
              <a:t>Основные направления походов ассирийских царей</a:t>
            </a:r>
          </a:p>
        </p:txBody>
      </p:sp>
      <p:pic>
        <p:nvPicPr>
          <p:cNvPr id="4099" name="Picture 2" descr="C:\Documents and Settings\Администратор\Рабочий стол\Новая папка\004500.jpg"/>
          <p:cNvPicPr>
            <a:picLocks noChangeAspect="1" noChangeArrowheads="1"/>
          </p:cNvPicPr>
          <p:nvPr/>
        </p:nvPicPr>
        <p:blipFill>
          <a:blip r:embed="rId2" cstate="print"/>
          <a:srcRect t="5542"/>
          <a:stretch>
            <a:fillRect/>
          </a:stretch>
        </p:blipFill>
        <p:spPr bwMode="auto">
          <a:xfrm>
            <a:off x="428596" y="785794"/>
            <a:ext cx="8451850" cy="5903912"/>
          </a:xfrm>
          <a:prstGeom prst="rect">
            <a:avLst/>
          </a:prstGeom>
          <a:noFill/>
          <a:ln w="9525">
            <a:noFill/>
            <a:miter lim="800000"/>
            <a:headEnd/>
            <a:tailEnd/>
          </a:ln>
        </p:spPr>
      </p:pic>
      <p:cxnSp>
        <p:nvCxnSpPr>
          <p:cNvPr id="7" name="Прямая со стрелкой 6"/>
          <p:cNvCxnSpPr/>
          <p:nvPr/>
        </p:nvCxnSpPr>
        <p:spPr>
          <a:xfrm rot="10800000" flipV="1">
            <a:off x="5000628" y="3143248"/>
            <a:ext cx="1143008" cy="71438"/>
          </a:xfrm>
          <a:prstGeom prst="straightConnector1">
            <a:avLst/>
          </a:prstGeom>
          <a:ln w="76200">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rot="10800000" flipV="1">
            <a:off x="3929058" y="3214686"/>
            <a:ext cx="857256" cy="142876"/>
          </a:xfrm>
          <a:prstGeom prst="straightConnector1">
            <a:avLst/>
          </a:prstGeom>
          <a:ln w="53975">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p:cNvCxnSpPr/>
          <p:nvPr/>
        </p:nvCxnSpPr>
        <p:spPr>
          <a:xfrm rot="5400000">
            <a:off x="3178959" y="3821909"/>
            <a:ext cx="857256" cy="214314"/>
          </a:xfrm>
          <a:prstGeom prst="straightConnector1">
            <a:avLst/>
          </a:prstGeom>
          <a:ln w="50800">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6" name="Прямая со стрелкой 15"/>
          <p:cNvCxnSpPr/>
          <p:nvPr/>
        </p:nvCxnSpPr>
        <p:spPr>
          <a:xfrm rot="5400000">
            <a:off x="2750331" y="4964917"/>
            <a:ext cx="785818" cy="428628"/>
          </a:xfrm>
          <a:prstGeom prst="straightConnector1">
            <a:avLst/>
          </a:prstGeom>
          <a:ln w="57150">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rot="10800000" flipV="1">
            <a:off x="2357422" y="5643578"/>
            <a:ext cx="500066" cy="285752"/>
          </a:xfrm>
          <a:prstGeom prst="straightConnector1">
            <a:avLst/>
          </a:prstGeom>
          <a:ln w="60325">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p:nvPr/>
        </p:nvCxnSpPr>
        <p:spPr>
          <a:xfrm rot="10800000" flipV="1">
            <a:off x="1785918" y="5929330"/>
            <a:ext cx="500066" cy="71438"/>
          </a:xfrm>
          <a:prstGeom prst="straightConnector1">
            <a:avLst/>
          </a:prstGeom>
          <a:ln w="38100">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5" name="Прямая со стрелкой 24"/>
          <p:cNvCxnSpPr/>
          <p:nvPr/>
        </p:nvCxnSpPr>
        <p:spPr>
          <a:xfrm rot="10800000" flipV="1">
            <a:off x="1142976" y="6002356"/>
            <a:ext cx="571504" cy="212726"/>
          </a:xfrm>
          <a:prstGeom prst="straightConnector1">
            <a:avLst/>
          </a:prstGeom>
          <a:ln w="38100">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33" name="Прямая со стрелкой 32"/>
          <p:cNvCxnSpPr/>
          <p:nvPr/>
        </p:nvCxnSpPr>
        <p:spPr>
          <a:xfrm rot="10800000" flipV="1">
            <a:off x="2857488" y="3429000"/>
            <a:ext cx="428628" cy="71438"/>
          </a:xfrm>
          <a:prstGeom prst="straightConnector1">
            <a:avLst/>
          </a:prstGeom>
          <a:ln w="38100">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36" name="Прямая со стрелкой 35"/>
          <p:cNvCxnSpPr/>
          <p:nvPr/>
        </p:nvCxnSpPr>
        <p:spPr>
          <a:xfrm rot="10800000" flipV="1">
            <a:off x="2428860" y="3500438"/>
            <a:ext cx="357190" cy="142876"/>
          </a:xfrm>
          <a:prstGeom prst="straightConnector1">
            <a:avLst/>
          </a:prstGeom>
          <a:ln w="38100">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39" name="Прямая со стрелкой 38"/>
          <p:cNvCxnSpPr/>
          <p:nvPr/>
        </p:nvCxnSpPr>
        <p:spPr>
          <a:xfrm rot="5400000" flipH="1" flipV="1">
            <a:off x="6107917" y="1750207"/>
            <a:ext cx="1428760" cy="785818"/>
          </a:xfrm>
          <a:prstGeom prst="straightConnector1">
            <a:avLst/>
          </a:prstGeom>
          <a:ln w="95250" cmpd="sng">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42" name="Прямая со стрелкой 41"/>
          <p:cNvCxnSpPr/>
          <p:nvPr/>
        </p:nvCxnSpPr>
        <p:spPr>
          <a:xfrm rot="16200000" flipH="1">
            <a:off x="6357950" y="3786190"/>
            <a:ext cx="357190" cy="71438"/>
          </a:xfrm>
          <a:prstGeom prst="straightConnector1">
            <a:avLst/>
          </a:prstGeom>
          <a:ln w="53975">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44" name="Прямая со стрелкой 43"/>
          <p:cNvCxnSpPr/>
          <p:nvPr/>
        </p:nvCxnSpPr>
        <p:spPr>
          <a:xfrm rot="16200000" flipH="1">
            <a:off x="6429388" y="4214818"/>
            <a:ext cx="357190" cy="71438"/>
          </a:xfrm>
          <a:prstGeom prst="straightConnector1">
            <a:avLst/>
          </a:prstGeom>
          <a:ln w="53975">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48" name="Прямая со стрелкой 47"/>
          <p:cNvCxnSpPr/>
          <p:nvPr/>
        </p:nvCxnSpPr>
        <p:spPr>
          <a:xfrm rot="16200000" flipH="1">
            <a:off x="6607983" y="4536289"/>
            <a:ext cx="285752" cy="214314"/>
          </a:xfrm>
          <a:prstGeom prst="straightConnector1">
            <a:avLst/>
          </a:prstGeom>
          <a:ln w="63500">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54" name="Прямая со стрелкой 53"/>
          <p:cNvCxnSpPr/>
          <p:nvPr/>
        </p:nvCxnSpPr>
        <p:spPr>
          <a:xfrm rot="16200000" flipH="1">
            <a:off x="6929454" y="4857760"/>
            <a:ext cx="285752" cy="285752"/>
          </a:xfrm>
          <a:prstGeom prst="straightConnector1">
            <a:avLst/>
          </a:prstGeom>
          <a:ln w="57150">
            <a:solidFill>
              <a:srgbClr val="FF0000"/>
            </a:solidFill>
            <a:headEnd type="none" w="med" len="med"/>
            <a:tailEnd type="triangle" w="med" len="med"/>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up)">
                                      <p:cBhvr>
                                        <p:cTn id="7" dur="1000"/>
                                        <p:tgtEl>
                                          <p:spTgt spid="42"/>
                                        </p:tgtEl>
                                      </p:cBhvr>
                                    </p:animEffect>
                                  </p:childTnLst>
                                </p:cTn>
                              </p:par>
                            </p:childTnLst>
                          </p:cTn>
                        </p:par>
                      </p:childTnLst>
                    </p:cTn>
                  </p:par>
                  <p:par>
                    <p:cTn id="8" fill="hold">
                      <p:stCondLst>
                        <p:cond delay="indefinite"/>
                      </p:stCondLst>
                      <p:childTnLst>
                        <p:par>
                          <p:cTn id="9" fill="hold">
                            <p:stCondLst>
                              <p:cond delay="0"/>
                            </p:stCondLst>
                            <p:childTnLst>
                              <p:par>
                                <p:cTn id="10" presetID="58" presetClass="entr" presetSubtype="0" accel="10000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strVal val="#ppt_w*2.5"/>
                                          </p:val>
                                        </p:tav>
                                        <p:tav tm="100000">
                                          <p:val>
                                            <p:strVal val="#ppt_w"/>
                                          </p:val>
                                        </p:tav>
                                      </p:tavLst>
                                    </p:anim>
                                    <p:anim calcmode="lin" valueType="num">
                                      <p:cBhvr>
                                        <p:cTn id="13" dur="500" fill="hold"/>
                                        <p:tgtEl>
                                          <p:spTgt spid="7"/>
                                        </p:tgtEl>
                                        <p:attrNameLst>
                                          <p:attrName>ppt_h</p:attrName>
                                        </p:attrNameLst>
                                      </p:cBhvr>
                                      <p:tavLst>
                                        <p:tav tm="0">
                                          <p:val>
                                            <p:strVal val="#ppt_h*0.01"/>
                                          </p:val>
                                        </p:tav>
                                        <p:tav tm="100000">
                                          <p:val>
                                            <p:strVal val="#ppt_h"/>
                                          </p:val>
                                        </p:tav>
                                      </p:tavLst>
                                    </p:anim>
                                    <p:anim calcmode="lin" valueType="num">
                                      <p:cBhvr>
                                        <p:cTn id="14" dur="500" fill="hold"/>
                                        <p:tgtEl>
                                          <p:spTgt spid="7"/>
                                        </p:tgtEl>
                                        <p:attrNameLst>
                                          <p:attrName>ppt_x</p:attrName>
                                        </p:attrNameLst>
                                      </p:cBhvr>
                                      <p:tavLst>
                                        <p:tav tm="0">
                                          <p:val>
                                            <p:strVal val="#ppt_x"/>
                                          </p:val>
                                        </p:tav>
                                        <p:tav tm="100000">
                                          <p:val>
                                            <p:strVal val="#ppt_x"/>
                                          </p:val>
                                        </p:tav>
                                      </p:tavLst>
                                    </p:anim>
                                    <p:anim calcmode="lin" valueType="num">
                                      <p:cBhvr>
                                        <p:cTn id="15" dur="500" fill="hold"/>
                                        <p:tgtEl>
                                          <p:spTgt spid="7"/>
                                        </p:tgtEl>
                                        <p:attrNameLst>
                                          <p:attrName>ppt_y</p:attrName>
                                        </p:attrNameLst>
                                      </p:cBhvr>
                                      <p:tavLst>
                                        <p:tav tm="0">
                                          <p:val>
                                            <p:strVal val="#ppt_h+1"/>
                                          </p:val>
                                        </p:tav>
                                        <p:tav tm="100000">
                                          <p:val>
                                            <p:strVal val="#ppt_y"/>
                                          </p:val>
                                        </p:tav>
                                      </p:tavLst>
                                    </p:anim>
                                    <p:animEffect transition="in" filter="fade">
                                      <p:cBhvr>
                                        <p:cTn id="16" dur="500"/>
                                        <p:tgtEl>
                                          <p:spTgt spid="7"/>
                                        </p:tgtEl>
                                      </p:cBhvr>
                                    </p:animEffect>
                                  </p:childTnLst>
                                </p:cTn>
                              </p:par>
                            </p:childTnLst>
                          </p:cTn>
                        </p:par>
                        <p:par>
                          <p:cTn id="17" fill="hold">
                            <p:stCondLst>
                              <p:cond delay="500"/>
                            </p:stCondLst>
                            <p:childTnLst>
                              <p:par>
                                <p:cTn id="18" presetID="22" presetClass="entr" presetSubtype="1"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up)">
                                      <p:cBhvr>
                                        <p:cTn id="20" dur="1000"/>
                                        <p:tgtEl>
                                          <p:spTgt spid="11"/>
                                        </p:tgtEl>
                                      </p:cBhvr>
                                    </p:animEffect>
                                  </p:childTnLst>
                                </p:cTn>
                              </p:par>
                            </p:childTnLst>
                          </p:cTn>
                        </p:par>
                        <p:par>
                          <p:cTn id="21" fill="hold">
                            <p:stCondLst>
                              <p:cond delay="1500"/>
                            </p:stCondLst>
                            <p:childTnLst>
                              <p:par>
                                <p:cTn id="22" presetID="22" presetClass="entr" presetSubtype="1" fill="hold"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up)">
                                      <p:cBhvr>
                                        <p:cTn id="24" dur="1000"/>
                                        <p:tgtEl>
                                          <p:spTgt spid="14"/>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up)">
                                      <p:cBhvr>
                                        <p:cTn id="28" dur="1000"/>
                                        <p:tgtEl>
                                          <p:spTgt spid="16"/>
                                        </p:tgtEl>
                                      </p:cBhvr>
                                    </p:animEffect>
                                  </p:childTnLst>
                                </p:cTn>
                              </p:par>
                            </p:childTnLst>
                          </p:cTn>
                        </p:par>
                        <p:par>
                          <p:cTn id="29" fill="hold">
                            <p:stCondLst>
                              <p:cond delay="3500"/>
                            </p:stCondLst>
                            <p:childTnLst>
                              <p:par>
                                <p:cTn id="30" presetID="22" presetClass="entr" presetSubtype="2"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right)">
                                      <p:cBhvr>
                                        <p:cTn id="32" dur="1000"/>
                                        <p:tgtEl>
                                          <p:spTgt spid="21"/>
                                        </p:tgtEl>
                                      </p:cBhvr>
                                    </p:animEffect>
                                  </p:childTnLst>
                                </p:cTn>
                              </p:par>
                            </p:childTnLst>
                          </p:cTn>
                        </p:par>
                        <p:par>
                          <p:cTn id="33" fill="hold">
                            <p:stCondLst>
                              <p:cond delay="4500"/>
                            </p:stCondLst>
                            <p:childTnLst>
                              <p:par>
                                <p:cTn id="34" presetID="22" presetClass="entr" presetSubtype="2" fill="hold" nodeType="after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wipe(right)">
                                      <p:cBhvr>
                                        <p:cTn id="36" dur="1000"/>
                                        <p:tgtEl>
                                          <p:spTgt spid="23"/>
                                        </p:tgtEl>
                                      </p:cBhvr>
                                    </p:animEffect>
                                  </p:childTnLst>
                                </p:cTn>
                              </p:par>
                            </p:childTnLst>
                          </p:cTn>
                        </p:par>
                        <p:par>
                          <p:cTn id="37" fill="hold">
                            <p:stCondLst>
                              <p:cond delay="5500"/>
                            </p:stCondLst>
                            <p:childTnLst>
                              <p:par>
                                <p:cTn id="38" presetID="22" presetClass="entr" presetSubtype="2" fill="hold"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wipe(right)">
                                      <p:cBhvr>
                                        <p:cTn id="40" dur="1000"/>
                                        <p:tgtEl>
                                          <p:spTgt spid="25"/>
                                        </p:tgtEl>
                                      </p:cBhvr>
                                    </p:animEffect>
                                  </p:childTnLst>
                                </p:cTn>
                              </p:par>
                            </p:childTnLst>
                          </p:cTn>
                        </p:par>
                        <p:par>
                          <p:cTn id="41" fill="hold">
                            <p:stCondLst>
                              <p:cond delay="6500"/>
                            </p:stCondLst>
                            <p:childTnLst>
                              <p:par>
                                <p:cTn id="42" presetID="22" presetClass="entr" presetSubtype="2" fill="hold" nodeType="after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wipe(right)">
                                      <p:cBhvr>
                                        <p:cTn id="44" dur="1000"/>
                                        <p:tgtEl>
                                          <p:spTgt spid="33"/>
                                        </p:tgtEl>
                                      </p:cBhvr>
                                    </p:animEffect>
                                  </p:childTnLst>
                                </p:cTn>
                              </p:par>
                            </p:childTnLst>
                          </p:cTn>
                        </p:par>
                        <p:par>
                          <p:cTn id="45" fill="hold">
                            <p:stCondLst>
                              <p:cond delay="7500"/>
                            </p:stCondLst>
                            <p:childTnLst>
                              <p:par>
                                <p:cTn id="46" presetID="22" presetClass="entr" presetSubtype="2" fill="hold" nodeType="after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wipe(right)">
                                      <p:cBhvr>
                                        <p:cTn id="48" dur="1000"/>
                                        <p:tgtEl>
                                          <p:spTgt spid="36"/>
                                        </p:tgtEl>
                                      </p:cBhvr>
                                    </p:animEffect>
                                  </p:childTnLst>
                                </p:cTn>
                              </p:par>
                            </p:childTnLst>
                          </p:cTn>
                        </p:par>
                        <p:par>
                          <p:cTn id="49" fill="hold">
                            <p:stCondLst>
                              <p:cond delay="8500"/>
                            </p:stCondLst>
                            <p:childTnLst>
                              <p:par>
                                <p:cTn id="50" presetID="22" presetClass="entr" presetSubtype="4"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wipe(down)">
                                      <p:cBhvr>
                                        <p:cTn id="52" dur="1000"/>
                                        <p:tgtEl>
                                          <p:spTgt spid="39"/>
                                        </p:tgtEl>
                                      </p:cBhvr>
                                    </p:animEffect>
                                  </p:childTnLst>
                                </p:cTn>
                              </p:par>
                            </p:childTnLst>
                          </p:cTn>
                        </p:par>
                        <p:par>
                          <p:cTn id="53" fill="hold">
                            <p:stCondLst>
                              <p:cond delay="9500"/>
                            </p:stCondLst>
                            <p:childTnLst>
                              <p:par>
                                <p:cTn id="54" presetID="22" presetClass="entr" presetSubtype="1" fill="hold" nodeType="afterEffect">
                                  <p:stCondLst>
                                    <p:cond delay="0"/>
                                  </p:stCondLst>
                                  <p:childTnLst>
                                    <p:set>
                                      <p:cBhvr>
                                        <p:cTn id="55" dur="1" fill="hold">
                                          <p:stCondLst>
                                            <p:cond delay="0"/>
                                          </p:stCondLst>
                                        </p:cTn>
                                        <p:tgtEl>
                                          <p:spTgt spid="44"/>
                                        </p:tgtEl>
                                        <p:attrNameLst>
                                          <p:attrName>style.visibility</p:attrName>
                                        </p:attrNameLst>
                                      </p:cBhvr>
                                      <p:to>
                                        <p:strVal val="visible"/>
                                      </p:to>
                                    </p:set>
                                    <p:animEffect transition="in" filter="wipe(up)">
                                      <p:cBhvr>
                                        <p:cTn id="56" dur="1000"/>
                                        <p:tgtEl>
                                          <p:spTgt spid="44"/>
                                        </p:tgtEl>
                                      </p:cBhvr>
                                    </p:animEffect>
                                  </p:childTnLst>
                                </p:cTn>
                              </p:par>
                            </p:childTnLst>
                          </p:cTn>
                        </p:par>
                        <p:par>
                          <p:cTn id="57" fill="hold">
                            <p:stCondLst>
                              <p:cond delay="10500"/>
                            </p:stCondLst>
                            <p:childTnLst>
                              <p:par>
                                <p:cTn id="58" presetID="22" presetClass="entr" presetSubtype="1" fill="hold" nodeType="after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wipe(up)">
                                      <p:cBhvr>
                                        <p:cTn id="60" dur="1000"/>
                                        <p:tgtEl>
                                          <p:spTgt spid="48"/>
                                        </p:tgtEl>
                                      </p:cBhvr>
                                    </p:animEffect>
                                  </p:childTnLst>
                                </p:cTn>
                              </p:par>
                            </p:childTnLst>
                          </p:cTn>
                        </p:par>
                        <p:par>
                          <p:cTn id="61" fill="hold">
                            <p:stCondLst>
                              <p:cond delay="11500"/>
                            </p:stCondLst>
                            <p:childTnLst>
                              <p:par>
                                <p:cTn id="62" presetID="22" presetClass="entr" presetSubtype="1" fill="hold"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wipe(up)">
                                      <p:cBhvr>
                                        <p:cTn id="64"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p:txBody>
          <a:bodyPr/>
          <a:lstStyle/>
          <a:p>
            <a:r>
              <a:rPr lang="ru-RU" smtClean="0"/>
              <a:t>Словарь:</a:t>
            </a:r>
          </a:p>
        </p:txBody>
      </p:sp>
      <p:sp>
        <p:nvSpPr>
          <p:cNvPr id="15363" name="Rectangle 3"/>
          <p:cNvSpPr>
            <a:spLocks noGrp="1" noChangeArrowheads="1"/>
          </p:cNvSpPr>
          <p:nvPr>
            <p:ph type="body" idx="4294967295"/>
          </p:nvPr>
        </p:nvSpPr>
        <p:spPr>
          <a:xfrm>
            <a:off x="457200" y="1571612"/>
            <a:ext cx="8472518" cy="4525963"/>
          </a:xfrm>
        </p:spPr>
        <p:txBody>
          <a:bodyPr/>
          <a:lstStyle/>
          <a:p>
            <a:pPr>
              <a:buFontTx/>
              <a:buNone/>
            </a:pPr>
            <a:r>
              <a:rPr lang="ru-RU" sz="7200" dirty="0" smtClean="0">
                <a:solidFill>
                  <a:schemeClr val="tx1"/>
                </a:solidFill>
                <a:latin typeface="Times New Roman" pitchFamily="18" charset="0"/>
                <a:cs typeface="Times New Roman" pitchFamily="18" charset="0"/>
              </a:rPr>
              <a:t>Держава – большое и сильное государство.</a:t>
            </a:r>
          </a:p>
        </p:txBody>
      </p:sp>
      <p:pic>
        <p:nvPicPr>
          <p:cNvPr id="15364" name="Picture 4" descr="ag00029_"/>
          <p:cNvPicPr>
            <a:picLocks noChangeAspect="1" noChangeArrowheads="1" noCrop="1"/>
          </p:cNvPicPr>
          <p:nvPr/>
        </p:nvPicPr>
        <p:blipFill>
          <a:blip r:embed="rId2" cstate="print"/>
          <a:srcRect/>
          <a:stretch>
            <a:fillRect/>
          </a:stretch>
        </p:blipFill>
        <p:spPr bwMode="auto">
          <a:xfrm>
            <a:off x="468313" y="333375"/>
            <a:ext cx="1873250" cy="14859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15363">
                                            <p:txEl>
                                              <p:pRg st="0" end="0"/>
                                            </p:txEl>
                                          </p:spTgt>
                                        </p:tgtEl>
                                        <p:attrNameLst>
                                          <p:attrName>style.visibility</p:attrName>
                                        </p:attrNameLst>
                                      </p:cBhvr>
                                      <p:to>
                                        <p:strVal val="visible"/>
                                      </p:to>
                                    </p:set>
                                    <p:anim calcmode="discrete" valueType="clr">
                                      <p:cBhvr override="childStyle">
                                        <p:cTn id="7" dur="80"/>
                                        <p:tgtEl>
                                          <p:spTgt spid="1536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536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536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endParaRPr lang="ru-RU"/>
          </a:p>
        </p:txBody>
      </p:sp>
      <p:pic>
        <p:nvPicPr>
          <p:cNvPr id="7" name="Содержимое 6" descr="Slayd7_0.JPG"/>
          <p:cNvPicPr>
            <a:picLocks noGrp="1" noChangeAspect="1"/>
          </p:cNvPicPr>
          <p:nvPr>
            <p:ph idx="1"/>
          </p:nvPr>
        </p:nvPicPr>
        <p:blipFill>
          <a:blip r:embed="rId2" cstate="print"/>
          <a:stretch>
            <a:fillRect/>
          </a:stretch>
        </p:blipFill>
        <p:spPr>
          <a:xfrm>
            <a:off x="1" y="-59179"/>
            <a:ext cx="9144000" cy="6917179"/>
          </a:xfrm>
        </p:spPr>
      </p:pic>
    </p:spTree>
  </p:cSld>
  <p:clrMapOvr>
    <a:masterClrMapping/>
  </p:clrMapOvr>
  <p:transition>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6" descr="глин"/>
          <p:cNvPicPr>
            <a:picLocks noChangeAspect="1" noChangeArrowheads="1"/>
          </p:cNvPicPr>
          <p:nvPr/>
        </p:nvPicPr>
        <p:blipFill>
          <a:blip r:embed="rId2" cstate="print"/>
          <a:srcRect/>
          <a:stretch>
            <a:fillRect/>
          </a:stretch>
        </p:blipFill>
        <p:spPr bwMode="auto">
          <a:xfrm>
            <a:off x="755650" y="1700213"/>
            <a:ext cx="3625850" cy="2871787"/>
          </a:xfrm>
          <a:prstGeom prst="rect">
            <a:avLst/>
          </a:prstGeom>
          <a:noFill/>
          <a:ln w="57150" cmpd="thinThick">
            <a:solidFill>
              <a:schemeClr val="tx1"/>
            </a:solidFill>
            <a:miter lim="800000"/>
            <a:headEnd/>
            <a:tailEnd/>
          </a:ln>
        </p:spPr>
      </p:pic>
      <p:pic>
        <p:nvPicPr>
          <p:cNvPr id="35843" name="Picture 7" descr="глин"/>
          <p:cNvPicPr>
            <a:picLocks noChangeAspect="1" noChangeArrowheads="1"/>
          </p:cNvPicPr>
          <p:nvPr/>
        </p:nvPicPr>
        <p:blipFill>
          <a:blip r:embed="rId3" cstate="print"/>
          <a:srcRect/>
          <a:stretch>
            <a:fillRect/>
          </a:stretch>
        </p:blipFill>
        <p:spPr bwMode="auto">
          <a:xfrm>
            <a:off x="5508625" y="2133600"/>
            <a:ext cx="2654300" cy="2871788"/>
          </a:xfrm>
          <a:prstGeom prst="rect">
            <a:avLst/>
          </a:prstGeom>
          <a:noFill/>
          <a:ln w="57150" cmpd="thinThick">
            <a:solidFill>
              <a:schemeClr val="tx1"/>
            </a:solidFill>
            <a:miter lim="800000"/>
            <a:headEnd/>
            <a:tailEnd/>
          </a:ln>
        </p:spPr>
      </p:pic>
      <p:sp>
        <p:nvSpPr>
          <p:cNvPr id="35848" name="Rectangle 8"/>
          <p:cNvSpPr>
            <a:spLocks noChangeArrowheads="1"/>
          </p:cNvSpPr>
          <p:nvPr/>
        </p:nvSpPr>
        <p:spPr bwMode="auto">
          <a:xfrm>
            <a:off x="1116013" y="5157788"/>
            <a:ext cx="6264275" cy="504825"/>
          </a:xfrm>
          <a:prstGeom prst="rect">
            <a:avLst/>
          </a:prstGeom>
          <a:noFill/>
          <a:ln w="57150" cmpd="thickThin">
            <a:noFill/>
            <a:miter lim="800000"/>
            <a:headEnd/>
            <a:tailEnd/>
          </a:ln>
          <a:effectLst/>
        </p:spPr>
        <p:txBody>
          <a:bodyPr wrap="none" anchor="ctr"/>
          <a:lstStyle/>
          <a:p>
            <a:pPr>
              <a:defRPr/>
            </a:pPr>
            <a:r>
              <a:rPr lang="ru-RU" sz="2000">
                <a:effectLst>
                  <a:outerShdw blurRad="38100" dist="38100" dir="2700000" algn="tl">
                    <a:srgbClr val="000000"/>
                  </a:outerShdw>
                </a:effectLst>
                <a:latin typeface="Arial" charset="0"/>
              </a:rPr>
              <a:t>Глиняные книги из библиотеки Ашшурбанапала</a:t>
            </a:r>
          </a:p>
        </p:txBody>
      </p:sp>
      <p:sp>
        <p:nvSpPr>
          <p:cNvPr id="35850" name="Text Box 10"/>
          <p:cNvSpPr txBox="1">
            <a:spLocks noChangeArrowheads="1"/>
          </p:cNvSpPr>
          <p:nvPr/>
        </p:nvSpPr>
        <p:spPr bwMode="auto">
          <a:xfrm>
            <a:off x="323850" y="333375"/>
            <a:ext cx="8424863" cy="1187450"/>
          </a:xfrm>
          <a:prstGeom prst="rect">
            <a:avLst/>
          </a:prstGeom>
          <a:solidFill>
            <a:srgbClr val="453A2F"/>
          </a:solidFill>
          <a:ln w="9525">
            <a:noFill/>
            <a:miter lim="800000"/>
            <a:headEnd/>
            <a:tailEnd/>
          </a:ln>
        </p:spPr>
        <p:txBody>
          <a:bodyPr>
            <a:spAutoFit/>
          </a:bodyPr>
          <a:lstStyle/>
          <a:p>
            <a:pPr algn="l">
              <a:spcBef>
                <a:spcPct val="50000"/>
              </a:spcBef>
            </a:pPr>
            <a:r>
              <a:rPr lang="ru-RU" sz="2400"/>
              <a:t>При раскопках на территории  Ассирии была найдена древнейшая библиотека, состоявшая из глиняных «книг».</a:t>
            </a:r>
            <a:r>
              <a:rPr lang="ru-RU"/>
              <a:t>  </a:t>
            </a:r>
          </a:p>
        </p:txBody>
      </p:sp>
      <p:sp>
        <p:nvSpPr>
          <p:cNvPr id="35851" name="Text Box 11"/>
          <p:cNvSpPr txBox="1">
            <a:spLocks noChangeArrowheads="1"/>
          </p:cNvSpPr>
          <p:nvPr/>
        </p:nvSpPr>
        <p:spPr bwMode="auto">
          <a:xfrm>
            <a:off x="323850" y="260350"/>
            <a:ext cx="8569325" cy="1187450"/>
          </a:xfrm>
          <a:prstGeom prst="rect">
            <a:avLst/>
          </a:prstGeom>
          <a:noFill/>
          <a:ln w="9525">
            <a:noFill/>
            <a:miter lim="800000"/>
            <a:headEnd/>
            <a:tailEnd/>
          </a:ln>
          <a:effectLst/>
        </p:spPr>
        <p:txBody>
          <a:bodyPr>
            <a:spAutoFit/>
          </a:bodyPr>
          <a:lstStyle/>
          <a:p>
            <a:pPr>
              <a:spcBef>
                <a:spcPct val="50000"/>
              </a:spcBef>
              <a:defRPr/>
            </a:pPr>
            <a:r>
              <a:rPr lang="ru-RU" sz="2400">
                <a:solidFill>
                  <a:srgbClr val="FAC462"/>
                </a:solidFill>
                <a:effectLst>
                  <a:outerShdw blurRad="38100" dist="38100" dir="2700000" algn="tl">
                    <a:srgbClr val="000000"/>
                  </a:outerShdw>
                </a:effectLst>
                <a:latin typeface="Arial" charset="0"/>
              </a:rPr>
              <a:t>Задание 16.</a:t>
            </a:r>
            <a:r>
              <a:rPr lang="ru-RU" sz="2400">
                <a:latin typeface="Arial" charset="0"/>
              </a:rPr>
              <a:t> </a:t>
            </a:r>
            <a:r>
              <a:rPr lang="ru-RU" sz="2400">
                <a:solidFill>
                  <a:srgbClr val="FAC462"/>
                </a:solidFill>
                <a:effectLst>
                  <a:outerShdw blurRad="38100" dist="38100" dir="2700000" algn="tl">
                    <a:srgbClr val="000000"/>
                  </a:outerShdw>
                </a:effectLst>
                <a:latin typeface="Arial" charset="0"/>
              </a:rPr>
              <a:t>Почему имя ее создателя царя Ашшурбанипала вошло в историю мировой культуры?</a:t>
            </a:r>
            <a:r>
              <a:rPr lang="ru-RU"/>
              <a:t> </a:t>
            </a:r>
          </a:p>
        </p:txBody>
      </p:sp>
      <p:sp>
        <p:nvSpPr>
          <p:cNvPr id="35853" name="AutoShape 13">
            <a:hlinkClick r:id="" action="ppaction://noaction" highlightClick="1"/>
          </p:cNvPr>
          <p:cNvSpPr>
            <a:spLocks noChangeArrowheads="1"/>
          </p:cNvSpPr>
          <p:nvPr/>
        </p:nvSpPr>
        <p:spPr bwMode="auto">
          <a:xfrm>
            <a:off x="4932363" y="5805488"/>
            <a:ext cx="2520950" cy="692150"/>
          </a:xfrm>
          <a:prstGeom prst="actionButtonBlank">
            <a:avLst/>
          </a:prstGeom>
          <a:solidFill>
            <a:schemeClr val="accent1"/>
          </a:solidFill>
          <a:ln w="9525">
            <a:noFill/>
            <a:miter lim="800000"/>
            <a:headEnd/>
            <a:tailEnd/>
          </a:ln>
        </p:spPr>
        <p:txBody>
          <a:bodyPr wrap="none" anchor="ctr"/>
          <a:lstStyle/>
          <a:p>
            <a:r>
              <a:rPr lang="ru-RU">
                <a:hlinkClick r:id="" action="ppaction://noaction"/>
              </a:rPr>
              <a:t>Библиотека</a:t>
            </a:r>
          </a:p>
          <a:p>
            <a:r>
              <a:rPr lang="ru-RU">
                <a:hlinkClick r:id="" action="ppaction://noaction"/>
              </a:rPr>
              <a:t>Ашшурбанапала</a:t>
            </a:r>
            <a:endParaRPr lang="ru-RU"/>
          </a:p>
        </p:txBody>
      </p:sp>
      <p:sp>
        <p:nvSpPr>
          <p:cNvPr id="35858" name="AutoShape 18">
            <a:hlinkClick r:id="" action="ppaction://hlinkshowjump?jump=nextslide" highlightClick="1"/>
          </p:cNvPr>
          <p:cNvSpPr>
            <a:spLocks noChangeArrowheads="1"/>
          </p:cNvSpPr>
          <p:nvPr/>
        </p:nvSpPr>
        <p:spPr bwMode="auto">
          <a:xfrm>
            <a:off x="7956550" y="6021388"/>
            <a:ext cx="827088" cy="503237"/>
          </a:xfrm>
          <a:prstGeom prst="actionButtonForwardNext">
            <a:avLst/>
          </a:prstGeom>
          <a:solidFill>
            <a:schemeClr val="accent1"/>
          </a:solidFill>
          <a:ln w="9525">
            <a:solidFill>
              <a:schemeClr val="tx1"/>
            </a:solidFill>
            <a:miter lim="800000"/>
            <a:headEnd/>
            <a:tailEnd/>
          </a:ln>
        </p:spPr>
        <p:txBody>
          <a:bodyPr wrap="none" anchor="ctr"/>
          <a:lstStyle/>
          <a:p>
            <a:endParaRPr lang="ru-RU"/>
          </a:p>
        </p:txBody>
      </p:sp>
      <p:grpSp>
        <p:nvGrpSpPr>
          <p:cNvPr id="3" name="Group 19"/>
          <p:cNvGrpSpPr>
            <a:grpSpLocks/>
          </p:cNvGrpSpPr>
          <p:nvPr/>
        </p:nvGrpSpPr>
        <p:grpSpPr bwMode="auto">
          <a:xfrm>
            <a:off x="0" y="0"/>
            <a:ext cx="9144000" cy="6858000"/>
            <a:chOff x="0" y="0"/>
            <a:chExt cx="5760" cy="4320"/>
          </a:xfrm>
        </p:grpSpPr>
        <p:sp>
          <p:nvSpPr>
            <p:cNvPr id="2" name="Rectangle 20"/>
            <p:cNvSpPr>
              <a:spLocks noChangeArrowheads="1"/>
            </p:cNvSpPr>
            <p:nvPr/>
          </p:nvSpPr>
          <p:spPr bwMode="auto">
            <a:xfrm>
              <a:off x="0" y="0"/>
              <a:ext cx="5760" cy="4320"/>
            </a:xfrm>
            <a:prstGeom prst="rect">
              <a:avLst/>
            </a:prstGeom>
            <a:noFill/>
            <a:ln w="76200">
              <a:pattFill prst="shingle">
                <a:fgClr>
                  <a:srgbClr val="E6FFCD"/>
                </a:fgClr>
                <a:bgClr>
                  <a:schemeClr val="bg2"/>
                </a:bgClr>
              </a:pattFill>
              <a:miter lim="800000"/>
              <a:headEnd/>
              <a:tailEnd/>
            </a:ln>
          </p:spPr>
          <p:txBody>
            <a:bodyPr wrap="none" anchor="ctr"/>
            <a:lstStyle/>
            <a:p>
              <a:endParaRPr lang="ru-RU"/>
            </a:p>
          </p:txBody>
        </p:sp>
        <p:sp>
          <p:nvSpPr>
            <p:cNvPr id="35852" name="Rectangle 21"/>
            <p:cNvSpPr>
              <a:spLocks noChangeArrowheads="1"/>
            </p:cNvSpPr>
            <p:nvPr/>
          </p:nvSpPr>
          <p:spPr bwMode="auto">
            <a:xfrm>
              <a:off x="113" y="119"/>
              <a:ext cx="5534" cy="4082"/>
            </a:xfrm>
            <a:prstGeom prst="rect">
              <a:avLst/>
            </a:prstGeom>
            <a:noFill/>
            <a:ln w="9525">
              <a:solidFill>
                <a:srgbClr val="E6FFCD"/>
              </a:solidFill>
              <a:miter lim="800000"/>
              <a:headEnd/>
              <a:tailEnd/>
            </a:ln>
          </p:spPr>
          <p:txBody>
            <a:bodyPr wrap="none" anchor="ctr"/>
            <a:lstStyle/>
            <a:p>
              <a:endParaRPr lang="ru-RU"/>
            </a:p>
          </p:txBody>
        </p:sp>
      </p:grpSp>
      <p:pic>
        <p:nvPicPr>
          <p:cNvPr id="35862" name="Picture 22" descr="сова1"/>
          <p:cNvPicPr>
            <a:picLocks noChangeAspect="1" noChangeArrowheads="1"/>
          </p:cNvPicPr>
          <p:nvPr/>
        </p:nvPicPr>
        <p:blipFill>
          <a:blip r:embed="rId4" cstate="print">
            <a:clrChange>
              <a:clrFrom>
                <a:srgbClr val="020200"/>
              </a:clrFrom>
              <a:clrTo>
                <a:srgbClr val="020200">
                  <a:alpha val="0"/>
                </a:srgbClr>
              </a:clrTo>
            </a:clrChange>
          </a:blip>
          <a:srcRect/>
          <a:stretch>
            <a:fillRect/>
          </a:stretch>
        </p:blipFill>
        <p:spPr bwMode="auto">
          <a:xfrm>
            <a:off x="395288" y="404813"/>
            <a:ext cx="595312" cy="4953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585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35862"/>
                                        </p:tgtEl>
                                        <p:attrNameLst>
                                          <p:attrName>style.visibility</p:attrName>
                                        </p:attrNameLst>
                                      </p:cBhvr>
                                      <p:to>
                                        <p:strVal val="visible"/>
                                      </p:to>
                                    </p:set>
                                    <p:anim calcmode="lin" valueType="num">
                                      <p:cBhvr additive="base">
                                        <p:cTn id="9" dur="500" fill="hold"/>
                                        <p:tgtEl>
                                          <p:spTgt spid="35862"/>
                                        </p:tgtEl>
                                        <p:attrNameLst>
                                          <p:attrName>ppt_x</p:attrName>
                                        </p:attrNameLst>
                                      </p:cBhvr>
                                      <p:tavLst>
                                        <p:tav tm="0">
                                          <p:val>
                                            <p:strVal val="0-#ppt_w/2"/>
                                          </p:val>
                                        </p:tav>
                                        <p:tav tm="100000">
                                          <p:val>
                                            <p:strVal val="#ppt_x"/>
                                          </p:val>
                                        </p:tav>
                                      </p:tavLst>
                                    </p:anim>
                                    <p:anim calcmode="lin" valueType="num">
                                      <p:cBhvr additive="base">
                                        <p:cTn id="10" dur="500" fill="hold"/>
                                        <p:tgtEl>
                                          <p:spTgt spid="35862"/>
                                        </p:tgtEl>
                                        <p:attrNameLst>
                                          <p:attrName>ppt_y</p:attrName>
                                        </p:attrNameLst>
                                      </p:cBhvr>
                                      <p:tavLst>
                                        <p:tav tm="0">
                                          <p:val>
                                            <p:strVal val="#ppt_y"/>
                                          </p:val>
                                        </p:tav>
                                        <p:tav tm="100000">
                                          <p:val>
                                            <p:strVal val="#ppt_y"/>
                                          </p:val>
                                        </p:tav>
                                      </p:tavLst>
                                    </p:anim>
                                  </p:childTnLst>
                                </p:cTn>
                              </p:par>
                              <p:par>
                                <p:cTn id="11" presetID="1" presetClass="entr" presetSubtype="0" fill="hold" grpId="0" nodeType="withEffect">
                                  <p:stCondLst>
                                    <p:cond delay="0"/>
                                  </p:stCondLst>
                                  <p:childTnLst>
                                    <p:set>
                                      <p:cBhvr>
                                        <p:cTn id="12" dur="1" fill="hold">
                                          <p:stCondLst>
                                            <p:cond delay="0"/>
                                          </p:stCondLst>
                                        </p:cTn>
                                        <p:tgtEl>
                                          <p:spTgt spid="3585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585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58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0" grpId="0" animBg="1"/>
      <p:bldP spid="35851" grpId="0"/>
      <p:bldP spid="35853" grpId="0" animBg="1"/>
      <p:bldP spid="3585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p:txBody>
          <a:bodyPr/>
          <a:lstStyle/>
          <a:p>
            <a:r>
              <a:rPr lang="ru-RU" smtClean="0"/>
              <a:t>Запишите дату:</a:t>
            </a:r>
          </a:p>
        </p:txBody>
      </p:sp>
      <p:sp>
        <p:nvSpPr>
          <p:cNvPr id="24579" name="Rectangle 3"/>
          <p:cNvSpPr>
            <a:spLocks noGrp="1" noChangeArrowheads="1"/>
          </p:cNvSpPr>
          <p:nvPr>
            <p:ph type="body" idx="4294967295"/>
          </p:nvPr>
        </p:nvSpPr>
        <p:spPr/>
        <p:txBody>
          <a:bodyPr/>
          <a:lstStyle/>
          <a:p>
            <a:pPr algn="ctr">
              <a:spcBef>
                <a:spcPts val="0"/>
              </a:spcBef>
              <a:buFontTx/>
              <a:buNone/>
            </a:pPr>
            <a:r>
              <a:rPr lang="ru-RU" sz="8000" dirty="0" smtClean="0">
                <a:solidFill>
                  <a:schemeClr val="tx1"/>
                </a:solidFill>
              </a:rPr>
              <a:t>612 год до н.э. – </a:t>
            </a:r>
          </a:p>
          <a:p>
            <a:pPr algn="ctr">
              <a:spcBef>
                <a:spcPts val="0"/>
              </a:spcBef>
              <a:buFontTx/>
              <a:buNone/>
            </a:pPr>
            <a:r>
              <a:rPr lang="ru-RU" sz="8000" dirty="0" smtClean="0">
                <a:solidFill>
                  <a:schemeClr val="tx1"/>
                </a:solidFill>
              </a:rPr>
              <a:t>гибель Ассирии.</a:t>
            </a:r>
          </a:p>
        </p:txBody>
      </p:sp>
      <p:pic>
        <p:nvPicPr>
          <p:cNvPr id="24580" name="Picture 4" descr="ag00029_"/>
          <p:cNvPicPr>
            <a:picLocks noChangeAspect="1" noChangeArrowheads="1" noCrop="1"/>
          </p:cNvPicPr>
          <p:nvPr/>
        </p:nvPicPr>
        <p:blipFill>
          <a:blip r:embed="rId2" cstate="print"/>
          <a:srcRect/>
          <a:stretch>
            <a:fillRect/>
          </a:stretch>
        </p:blipFill>
        <p:spPr bwMode="auto">
          <a:xfrm>
            <a:off x="468313" y="333375"/>
            <a:ext cx="1873250" cy="14859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4579">
                                            <p:txEl>
                                              <p:pRg st="0" end="0"/>
                                            </p:txEl>
                                          </p:spTgt>
                                        </p:tgtEl>
                                        <p:attrNameLst>
                                          <p:attrName>style.visibility</p:attrName>
                                        </p:attrNameLst>
                                      </p:cBhvr>
                                      <p:to>
                                        <p:strVal val="visible"/>
                                      </p:to>
                                    </p:set>
                                    <p:anim calcmode="discrete" valueType="clr">
                                      <p:cBhvr override="childStyle">
                                        <p:cTn id="7" dur="80"/>
                                        <p:tgtEl>
                                          <p:spTgt spid="2457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4579">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4579">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24579">
                                            <p:txEl>
                                              <p:pRg st="1" end="1"/>
                                            </p:txEl>
                                          </p:spTgt>
                                        </p:tgtEl>
                                        <p:attrNameLst>
                                          <p:attrName>style.visibility</p:attrName>
                                        </p:attrNameLst>
                                      </p:cBhvr>
                                      <p:to>
                                        <p:strVal val="visible"/>
                                      </p:to>
                                    </p:set>
                                    <p:anim calcmode="discrete" valueType="clr">
                                      <p:cBhvr override="childStyle">
                                        <p:cTn id="14" dur="80"/>
                                        <p:tgtEl>
                                          <p:spTgt spid="2457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4579">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24579">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13"/>
          <p:cNvPicPr>
            <a:picLocks noChangeAspect="1" noChangeArrowheads="1"/>
          </p:cNvPicPr>
          <p:nvPr/>
        </p:nvPicPr>
        <p:blipFill>
          <a:blip r:embed="rId3" cstate="print"/>
          <a:srcRect/>
          <a:stretch>
            <a:fillRect/>
          </a:stretch>
        </p:blipFill>
        <p:spPr bwMode="auto">
          <a:xfrm>
            <a:off x="2051050" y="2636838"/>
            <a:ext cx="4608513" cy="3173412"/>
          </a:xfrm>
          <a:prstGeom prst="rect">
            <a:avLst/>
          </a:prstGeom>
          <a:noFill/>
          <a:ln w="57150" cmpd="thickThin">
            <a:solidFill>
              <a:srgbClr val="ECECE4"/>
            </a:solidFill>
            <a:miter lim="800000"/>
            <a:headEnd/>
            <a:tailEnd/>
          </a:ln>
        </p:spPr>
      </p:pic>
      <p:sp>
        <p:nvSpPr>
          <p:cNvPr id="36874" name="AutoShape 10"/>
          <p:cNvSpPr>
            <a:spLocks noChangeArrowheads="1"/>
          </p:cNvSpPr>
          <p:nvPr/>
        </p:nvSpPr>
        <p:spPr bwMode="auto">
          <a:xfrm>
            <a:off x="611188" y="404813"/>
            <a:ext cx="7740650" cy="1800225"/>
          </a:xfrm>
          <a:prstGeom prst="roundRect">
            <a:avLst>
              <a:gd name="adj" fmla="val 16667"/>
            </a:avLst>
          </a:prstGeom>
          <a:solidFill>
            <a:srgbClr val="E6FFCD"/>
          </a:solidFill>
          <a:ln w="76200" cmpd="tri">
            <a:solidFill>
              <a:schemeClr val="bg2"/>
            </a:solidFill>
            <a:round/>
            <a:headEnd/>
            <a:tailEnd/>
          </a:ln>
          <a:effectLst/>
        </p:spPr>
        <p:txBody>
          <a:bodyPr wrap="none" anchor="ctr"/>
          <a:lstStyle/>
          <a:p>
            <a:pPr>
              <a:defRPr/>
            </a:pPr>
            <a:endParaRPr lang="ru-RU" sz="2400">
              <a:solidFill>
                <a:schemeClr val="accent2"/>
              </a:solidFill>
              <a:effectLst>
                <a:outerShdw blurRad="38100" dist="38100" dir="2700000" algn="tl">
                  <a:srgbClr val="000000"/>
                </a:outerShdw>
              </a:effectLst>
            </a:endParaRPr>
          </a:p>
          <a:p>
            <a:pPr>
              <a:lnSpc>
                <a:spcPct val="90000"/>
              </a:lnSpc>
              <a:defRPr/>
            </a:pPr>
            <a:r>
              <a:rPr lang="ru-RU" sz="2400">
                <a:solidFill>
                  <a:srgbClr val="FF9900"/>
                </a:solidFill>
                <a:effectLst>
                  <a:outerShdw blurRad="38100" dist="38100" dir="2700000" algn="tl">
                    <a:srgbClr val="000000"/>
                  </a:outerShdw>
                </a:effectLst>
              </a:rPr>
              <a:t>После гибели Ниневии  Ассирия</a:t>
            </a:r>
          </a:p>
          <a:p>
            <a:pPr>
              <a:lnSpc>
                <a:spcPct val="90000"/>
              </a:lnSpc>
              <a:defRPr/>
            </a:pPr>
            <a:r>
              <a:rPr lang="ru-RU" sz="2400">
                <a:solidFill>
                  <a:srgbClr val="FF9900"/>
                </a:solidFill>
                <a:effectLst>
                  <a:outerShdw blurRad="38100" dist="38100" dir="2700000" algn="tl">
                    <a:srgbClr val="000000"/>
                  </a:outerShdw>
                </a:effectLst>
              </a:rPr>
              <a:t>  не смогла вернуть свою</a:t>
            </a:r>
          </a:p>
          <a:p>
            <a:pPr>
              <a:lnSpc>
                <a:spcPct val="90000"/>
              </a:lnSpc>
              <a:defRPr/>
            </a:pPr>
            <a:r>
              <a:rPr lang="ru-RU" sz="2400">
                <a:solidFill>
                  <a:srgbClr val="FF9900"/>
                </a:solidFill>
                <a:effectLst>
                  <a:outerShdw blurRad="38100" dist="38100" dir="2700000" algn="tl">
                    <a:srgbClr val="000000"/>
                  </a:outerShdw>
                </a:effectLst>
              </a:rPr>
              <a:t> самостоятельность</a:t>
            </a:r>
          </a:p>
          <a:p>
            <a:pPr>
              <a:lnSpc>
                <a:spcPct val="90000"/>
              </a:lnSpc>
              <a:defRPr/>
            </a:pPr>
            <a:r>
              <a:rPr lang="ru-RU" sz="2400">
                <a:solidFill>
                  <a:srgbClr val="FF9900"/>
                </a:solidFill>
                <a:effectLst>
                  <a:outerShdw blurRad="38100" dist="38100" dir="2700000" algn="tl">
                    <a:srgbClr val="000000"/>
                  </a:outerShdw>
                </a:effectLst>
              </a:rPr>
              <a:t> и в  </a:t>
            </a:r>
            <a:r>
              <a:rPr lang="en-US" sz="2400">
                <a:solidFill>
                  <a:srgbClr val="FF9900"/>
                </a:solidFill>
                <a:effectLst>
                  <a:outerShdw blurRad="38100" dist="38100" dir="2700000" algn="tl">
                    <a:srgbClr val="000000"/>
                  </a:outerShdw>
                </a:effectLst>
              </a:rPr>
              <a:t>VII</a:t>
            </a:r>
            <a:r>
              <a:rPr lang="ru-RU" sz="2400">
                <a:solidFill>
                  <a:srgbClr val="FF9900"/>
                </a:solidFill>
                <a:effectLst>
                  <a:outerShdw blurRad="38100" dist="38100" dir="2700000" algn="tl">
                    <a:srgbClr val="000000"/>
                  </a:outerShdw>
                </a:effectLst>
              </a:rPr>
              <a:t> в до н.э. перестала </a:t>
            </a:r>
          </a:p>
          <a:p>
            <a:pPr>
              <a:lnSpc>
                <a:spcPct val="90000"/>
              </a:lnSpc>
              <a:defRPr/>
            </a:pPr>
            <a:r>
              <a:rPr lang="ru-RU" sz="2400">
                <a:solidFill>
                  <a:srgbClr val="FF9900"/>
                </a:solidFill>
                <a:effectLst>
                  <a:outerShdw blurRad="38100" dist="38100" dir="2700000" algn="tl">
                    <a:srgbClr val="000000"/>
                  </a:outerShdw>
                </a:effectLst>
              </a:rPr>
              <a:t>существовать</a:t>
            </a:r>
          </a:p>
          <a:p>
            <a:pPr>
              <a:defRPr/>
            </a:pPr>
            <a:r>
              <a:rPr lang="ru-RU"/>
              <a:t> </a:t>
            </a:r>
          </a:p>
        </p:txBody>
      </p:sp>
      <p:sp>
        <p:nvSpPr>
          <p:cNvPr id="36875" name="AutoShape 11"/>
          <p:cNvSpPr>
            <a:spLocks noChangeArrowheads="1"/>
          </p:cNvSpPr>
          <p:nvPr/>
        </p:nvSpPr>
        <p:spPr bwMode="auto">
          <a:xfrm>
            <a:off x="250825" y="2636838"/>
            <a:ext cx="1296988" cy="1511300"/>
          </a:xfrm>
          <a:prstGeom prst="star4">
            <a:avLst>
              <a:gd name="adj" fmla="val 12500"/>
            </a:avLst>
          </a:prstGeom>
          <a:solidFill>
            <a:srgbClr val="FAC462"/>
          </a:solidFill>
          <a:ln w="9525">
            <a:solidFill>
              <a:srgbClr val="A81830"/>
            </a:solidFill>
            <a:miter lim="800000"/>
            <a:headEnd/>
            <a:tailEnd/>
          </a:ln>
        </p:spPr>
        <p:txBody>
          <a:bodyPr wrap="none" anchor="ctr"/>
          <a:lstStyle/>
          <a:p>
            <a:endParaRPr lang="ru-RU">
              <a:solidFill>
                <a:srgbClr val="FAC462"/>
              </a:solidFill>
            </a:endParaRPr>
          </a:p>
        </p:txBody>
      </p:sp>
      <p:sp>
        <p:nvSpPr>
          <p:cNvPr id="36879" name="AutoShape 15">
            <a:hlinkClick r:id="" action="ppaction://hlinkshowjump?jump=nextslide" highlightClick="1"/>
          </p:cNvPr>
          <p:cNvSpPr>
            <a:spLocks noChangeArrowheads="1"/>
          </p:cNvSpPr>
          <p:nvPr/>
        </p:nvSpPr>
        <p:spPr bwMode="auto">
          <a:xfrm>
            <a:off x="6588125" y="6092825"/>
            <a:ext cx="2266950" cy="503238"/>
          </a:xfrm>
          <a:prstGeom prst="actionButtonForwardNext">
            <a:avLst/>
          </a:prstGeom>
          <a:solidFill>
            <a:schemeClr val="accent1"/>
          </a:solidFill>
          <a:ln w="9525">
            <a:solidFill>
              <a:schemeClr val="tx1"/>
            </a:solidFill>
            <a:miter lim="800000"/>
            <a:headEnd/>
            <a:tailEnd/>
          </a:ln>
        </p:spPr>
        <p:txBody>
          <a:bodyPr wrap="none" anchor="ctr"/>
          <a:lstStyle/>
          <a:p>
            <a:r>
              <a:rPr lang="ru-RU"/>
              <a:t>закрепление</a:t>
            </a:r>
          </a:p>
        </p:txBody>
      </p:sp>
      <p:sp>
        <p:nvSpPr>
          <p:cNvPr id="36880" name="AutoShape 16">
            <a:hlinkClick r:id="" action="ppaction://hlinkshowjump?jump=endshow" highlightClick="1"/>
          </p:cNvPr>
          <p:cNvSpPr>
            <a:spLocks noChangeArrowheads="1"/>
          </p:cNvSpPr>
          <p:nvPr/>
        </p:nvSpPr>
        <p:spPr bwMode="auto">
          <a:xfrm>
            <a:off x="7667625" y="4797425"/>
            <a:ext cx="936625" cy="1079500"/>
          </a:xfrm>
          <a:prstGeom prst="actionButtonHome">
            <a:avLst/>
          </a:prstGeom>
          <a:solidFill>
            <a:schemeClr val="accent1"/>
          </a:solidFill>
          <a:ln w="9525">
            <a:noFill/>
            <a:miter lim="800000"/>
            <a:headEnd/>
            <a:tailEnd/>
          </a:ln>
        </p:spPr>
        <p:txBody>
          <a:bodyPr wrap="none" anchor="ctr"/>
          <a:lstStyle/>
          <a:p>
            <a:endParaRPr lang="ru-RU"/>
          </a:p>
        </p:txBody>
      </p:sp>
      <p:graphicFrame>
        <p:nvGraphicFramePr>
          <p:cNvPr id="36881" name="Object 17"/>
          <p:cNvGraphicFramePr>
            <a:graphicFrameLocks noChangeAspect="1"/>
          </p:cNvGraphicFramePr>
          <p:nvPr/>
        </p:nvGraphicFramePr>
        <p:xfrm>
          <a:off x="1835150" y="2565400"/>
          <a:ext cx="5040313" cy="3562350"/>
        </p:xfrm>
        <a:graphic>
          <a:graphicData uri="http://schemas.openxmlformats.org/presentationml/2006/ole">
            <p:oleObj spid="_x0000_s3074" name="PHOTO-PAINT" r:id="rId4" imgW="6158730" imgH="4355556" progId="">
              <p:embed/>
            </p:oleObj>
          </a:graphicData>
        </a:graphic>
      </p:graphicFrame>
      <p:grpSp>
        <p:nvGrpSpPr>
          <p:cNvPr id="2" name="Group 18"/>
          <p:cNvGrpSpPr>
            <a:grpSpLocks/>
          </p:cNvGrpSpPr>
          <p:nvPr/>
        </p:nvGrpSpPr>
        <p:grpSpPr bwMode="auto">
          <a:xfrm>
            <a:off x="0" y="0"/>
            <a:ext cx="9144000" cy="6858000"/>
            <a:chOff x="0" y="0"/>
            <a:chExt cx="5760" cy="4320"/>
          </a:xfrm>
        </p:grpSpPr>
        <p:sp>
          <p:nvSpPr>
            <p:cNvPr id="10249" name="Rectangle 19"/>
            <p:cNvSpPr>
              <a:spLocks noChangeArrowheads="1"/>
            </p:cNvSpPr>
            <p:nvPr/>
          </p:nvSpPr>
          <p:spPr bwMode="auto">
            <a:xfrm>
              <a:off x="0" y="0"/>
              <a:ext cx="5760" cy="4320"/>
            </a:xfrm>
            <a:prstGeom prst="rect">
              <a:avLst/>
            </a:prstGeom>
            <a:noFill/>
            <a:ln w="76200">
              <a:pattFill prst="shingle">
                <a:fgClr>
                  <a:srgbClr val="E6FFCD"/>
                </a:fgClr>
                <a:bgClr>
                  <a:schemeClr val="bg2"/>
                </a:bgClr>
              </a:pattFill>
              <a:miter lim="800000"/>
              <a:headEnd/>
              <a:tailEnd/>
            </a:ln>
          </p:spPr>
          <p:txBody>
            <a:bodyPr wrap="none" anchor="ctr"/>
            <a:lstStyle/>
            <a:p>
              <a:endParaRPr lang="ru-RU"/>
            </a:p>
          </p:txBody>
        </p:sp>
        <p:sp>
          <p:nvSpPr>
            <p:cNvPr id="10250" name="Rectangle 20"/>
            <p:cNvSpPr>
              <a:spLocks noChangeArrowheads="1"/>
            </p:cNvSpPr>
            <p:nvPr/>
          </p:nvSpPr>
          <p:spPr bwMode="auto">
            <a:xfrm>
              <a:off x="113" y="119"/>
              <a:ext cx="5534" cy="4082"/>
            </a:xfrm>
            <a:prstGeom prst="rect">
              <a:avLst/>
            </a:prstGeom>
            <a:noFill/>
            <a:ln w="9525">
              <a:solidFill>
                <a:srgbClr val="E6FFCD"/>
              </a:solidFill>
              <a:miter lim="800000"/>
              <a:headEnd/>
              <a:tailEnd/>
            </a:ln>
          </p:spPr>
          <p:txBody>
            <a:bodyPr wrap="none" anchor="ctr"/>
            <a:lstStyle/>
            <a:p>
              <a:endParaRPr lang="ru-RU"/>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6874"/>
                                        </p:tgtEl>
                                      </p:cBhvr>
                                    </p:animEffect>
                                    <p:set>
                                      <p:cBhvr>
                                        <p:cTn id="7" dur="1" fill="hold">
                                          <p:stCondLst>
                                            <p:cond delay="499"/>
                                          </p:stCondLst>
                                        </p:cTn>
                                        <p:tgtEl>
                                          <p:spTgt spid="36874"/>
                                        </p:tgtEl>
                                        <p:attrNameLst>
                                          <p:attrName>style.visibility</p:attrName>
                                        </p:attrNameLst>
                                      </p:cBhvr>
                                      <p:to>
                                        <p:strVal val="hidden"/>
                                      </p:to>
                                    </p:set>
                                  </p:childTnLst>
                                </p:cTn>
                              </p:par>
                            </p:childTnLst>
                          </p:cTn>
                        </p:par>
                        <p:par>
                          <p:cTn id="8" fill="hold">
                            <p:stCondLst>
                              <p:cond delay="500"/>
                            </p:stCondLst>
                            <p:childTnLst>
                              <p:par>
                                <p:cTn id="9" presetID="9" presetClass="exit" presetSubtype="0" fill="hold" nodeType="afterEffect">
                                  <p:stCondLst>
                                    <p:cond delay="0"/>
                                  </p:stCondLst>
                                  <p:childTnLst>
                                    <p:animEffect transition="out" filter="dissolve">
                                      <p:cBhvr>
                                        <p:cTn id="10" dur="500"/>
                                        <p:tgtEl>
                                          <p:spTgt spid="36881"/>
                                        </p:tgtEl>
                                      </p:cBhvr>
                                    </p:animEffect>
                                    <p:set>
                                      <p:cBhvr>
                                        <p:cTn id="11" dur="1" fill="hold">
                                          <p:stCondLst>
                                            <p:cond delay="499"/>
                                          </p:stCondLst>
                                        </p:cTn>
                                        <p:tgtEl>
                                          <p:spTgt spid="36881"/>
                                        </p:tgtEl>
                                        <p:attrNameLst>
                                          <p:attrName>style.visibility</p:attrName>
                                        </p:attrNameLst>
                                      </p:cBhvr>
                                      <p:to>
                                        <p:strVal val="hidden"/>
                                      </p:to>
                                    </p:set>
                                  </p:childTnLst>
                                </p:cTn>
                              </p:par>
                            </p:childTnLst>
                          </p:cTn>
                        </p:par>
                        <p:par>
                          <p:cTn id="12" fill="hold">
                            <p:stCondLst>
                              <p:cond delay="1000"/>
                            </p:stCondLst>
                            <p:childTnLst>
                              <p:par>
                                <p:cTn id="13" presetID="55" presetClass="exit" presetSubtype="0" fill="hold" grpId="0" nodeType="afterEffect">
                                  <p:stCondLst>
                                    <p:cond delay="0"/>
                                  </p:stCondLst>
                                  <p:childTnLst>
                                    <p:anim calcmode="lin" valueType="num">
                                      <p:cBhvr>
                                        <p:cTn id="14" dur="1000"/>
                                        <p:tgtEl>
                                          <p:spTgt spid="36875"/>
                                        </p:tgtEl>
                                        <p:attrNameLst>
                                          <p:attrName>ppt_w</p:attrName>
                                        </p:attrNameLst>
                                      </p:cBhvr>
                                      <p:tavLst>
                                        <p:tav tm="0">
                                          <p:val>
                                            <p:strVal val="ppt_w"/>
                                          </p:val>
                                        </p:tav>
                                        <p:tav tm="100000">
                                          <p:val>
                                            <p:strVal val="ppt_w*0.70"/>
                                          </p:val>
                                        </p:tav>
                                      </p:tavLst>
                                    </p:anim>
                                    <p:anim calcmode="lin" valueType="num">
                                      <p:cBhvr>
                                        <p:cTn id="15" dur="1000"/>
                                        <p:tgtEl>
                                          <p:spTgt spid="36875"/>
                                        </p:tgtEl>
                                        <p:attrNameLst>
                                          <p:attrName>ppt_h</p:attrName>
                                        </p:attrNameLst>
                                      </p:cBhvr>
                                      <p:tavLst>
                                        <p:tav tm="0">
                                          <p:val>
                                            <p:strVal val="ppt_h"/>
                                          </p:val>
                                        </p:tav>
                                        <p:tav tm="100000">
                                          <p:val>
                                            <p:strVal val="ppt_h"/>
                                          </p:val>
                                        </p:tav>
                                      </p:tavLst>
                                    </p:anim>
                                    <p:animEffect transition="out" filter="fade">
                                      <p:cBhvr>
                                        <p:cTn id="16" dur="1000"/>
                                        <p:tgtEl>
                                          <p:spTgt spid="36875"/>
                                        </p:tgtEl>
                                      </p:cBhvr>
                                    </p:animEffect>
                                    <p:set>
                                      <p:cBhvr>
                                        <p:cTn id="17" dur="1" fill="hold">
                                          <p:stCondLst>
                                            <p:cond delay="999"/>
                                          </p:stCondLst>
                                        </p:cTn>
                                        <p:tgtEl>
                                          <p:spTgt spid="36875"/>
                                        </p:tgtEl>
                                        <p:attrNameLst>
                                          <p:attrName>style.visibility</p:attrName>
                                        </p:attrNameLst>
                                      </p:cBhvr>
                                      <p:to>
                                        <p:strVal val="hidden"/>
                                      </p:to>
                                    </p:set>
                                  </p:childTnLst>
                                </p:cTn>
                              </p:par>
                              <p:par>
                                <p:cTn id="18" presetID="1" presetClass="entr" presetSubtype="0" fill="hold" grpId="0" nodeType="withEffect">
                                  <p:stCondLst>
                                    <p:cond delay="0"/>
                                  </p:stCondLst>
                                  <p:childTnLst>
                                    <p:set>
                                      <p:cBhvr>
                                        <p:cTn id="19" dur="1" fill="hold">
                                          <p:stCondLst>
                                            <p:cond delay="0"/>
                                          </p:stCondLst>
                                        </p:cTn>
                                        <p:tgtEl>
                                          <p:spTgt spid="36880"/>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368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4" grpId="0" animBg="1"/>
      <p:bldP spid="36875" grpId="0" animBg="1"/>
      <p:bldP spid="36879" grpId="0" animBg="1"/>
      <p:bldP spid="3688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Проблемный вопрос:</a:t>
            </a:r>
            <a:endParaRPr lang="ru-RU" dirty="0"/>
          </a:p>
        </p:txBody>
      </p:sp>
      <p:sp>
        <p:nvSpPr>
          <p:cNvPr id="3" name="Содержимое 2"/>
          <p:cNvSpPr>
            <a:spLocks noGrp="1"/>
          </p:cNvSpPr>
          <p:nvPr>
            <p:ph idx="1"/>
          </p:nvPr>
        </p:nvSpPr>
        <p:spPr/>
        <p:txBody>
          <a:bodyPr/>
          <a:lstStyle/>
          <a:p>
            <a:pPr>
              <a:buNone/>
            </a:pPr>
            <a:r>
              <a:rPr lang="ru-RU" sz="5400" dirty="0" smtClean="0"/>
              <a:t>Какое значение в судьбе Ассирийской державы играло открытие железа? </a:t>
            </a:r>
            <a:endParaRPr lang="ru-RU" sz="5400" dirty="0"/>
          </a:p>
        </p:txBody>
      </p:sp>
    </p:spTree>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28596" y="1357298"/>
            <a:ext cx="8715404" cy="5286412"/>
          </a:xfrm>
        </p:spPr>
        <p:txBody>
          <a:bodyPr/>
          <a:lstStyle/>
          <a:p>
            <a:pPr algn="l"/>
            <a:r>
              <a:rPr lang="ru-RU" sz="1800" dirty="0" smtClean="0"/>
              <a:t/>
            </a:r>
            <a:br>
              <a:rPr lang="ru-RU" sz="1800" dirty="0" smtClean="0"/>
            </a:br>
            <a:r>
              <a:rPr lang="ru-RU" sz="4000" dirty="0" smtClean="0">
                <a:latin typeface="Times New Roman" pitchFamily="18" charset="0"/>
                <a:cs typeface="Times New Roman" pitchFamily="18" charset="0"/>
              </a:rPr>
              <a:t>Ассирия находилась в (1...) течении реки (2...).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Почва Ассирии каменистая, богата залежами (3.. .).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В (4...) веке до н. э. армия Ассирии стала самой сильно в мире.</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(2...) (1...) (3.. .) (4...) </a:t>
            </a:r>
            <a:br>
              <a:rPr lang="ru-RU" sz="4000" dirty="0" smtClean="0">
                <a:latin typeface="Times New Roman" pitchFamily="18" charset="0"/>
                <a:cs typeface="Times New Roman" pitchFamily="18" charset="0"/>
              </a:rPr>
            </a:br>
            <a:r>
              <a:rPr lang="ru-RU" sz="4000" i="1" dirty="0" smtClean="0">
                <a:latin typeface="Times New Roman" pitchFamily="18" charset="0"/>
                <a:cs typeface="Times New Roman" pitchFamily="18" charset="0"/>
              </a:rPr>
              <a:t>(Тигр, верхнем, железа, восьмом).</a:t>
            </a:r>
            <a:r>
              <a:rPr lang="ru-RU" sz="1800" dirty="0" smtClean="0"/>
              <a:t/>
            </a:r>
            <a:br>
              <a:rPr lang="ru-RU" sz="1800" dirty="0" smtClean="0"/>
            </a:br>
            <a:r>
              <a:rPr lang="ru-RU" sz="1800" b="1" dirty="0" smtClean="0"/>
              <a:t> </a:t>
            </a:r>
            <a:endParaRPr lang="ru-RU" dirty="0"/>
          </a:p>
        </p:txBody>
      </p:sp>
      <p:sp>
        <p:nvSpPr>
          <p:cNvPr id="5" name="Прямоугольник 4"/>
          <p:cNvSpPr/>
          <p:nvPr/>
        </p:nvSpPr>
        <p:spPr>
          <a:xfrm>
            <a:off x="428596" y="-1"/>
            <a:ext cx="8001056" cy="1200329"/>
          </a:xfrm>
          <a:prstGeom prst="rect">
            <a:avLst/>
          </a:prstGeom>
        </p:spPr>
        <p:txBody>
          <a:bodyPr wrap="square">
            <a:spAutoFit/>
          </a:bodyPr>
          <a:lstStyle/>
          <a:p>
            <a:r>
              <a:rPr lang="ru-RU" sz="3600" dirty="0">
                <a:solidFill>
                  <a:prstClr val="black"/>
                </a:solidFill>
                <a:latin typeface="Times New Roman" pitchFamily="18" charset="0"/>
                <a:ea typeface="+mj-ea"/>
                <a:cs typeface="Times New Roman" pitchFamily="18" charset="0"/>
              </a:rPr>
              <a:t>Заполните пропуски в предложениях, </a:t>
            </a:r>
            <a:br>
              <a:rPr lang="ru-RU" sz="3600" dirty="0">
                <a:solidFill>
                  <a:prstClr val="black"/>
                </a:solidFill>
                <a:latin typeface="Times New Roman" pitchFamily="18" charset="0"/>
                <a:ea typeface="+mj-ea"/>
                <a:cs typeface="Times New Roman" pitchFamily="18" charset="0"/>
              </a:rPr>
            </a:br>
            <a:r>
              <a:rPr lang="ru-RU" sz="3600" dirty="0">
                <a:solidFill>
                  <a:prstClr val="black"/>
                </a:solidFill>
                <a:latin typeface="Times New Roman" pitchFamily="18" charset="0"/>
                <a:ea typeface="+mj-ea"/>
                <a:cs typeface="Times New Roman" pitchFamily="18" charset="0"/>
              </a:rPr>
              <a:t>используя предложенные ниже слова.</a:t>
            </a:r>
            <a:endParaRPr lang="ru-RU" dirty="0"/>
          </a:p>
        </p:txBody>
      </p:sp>
    </p:spTree>
  </p:cSld>
  <p:clrMapOvr>
    <a:masterClrMapping/>
  </p:clrMapOvr>
  <p:transition>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083320"/>
          </a:xfrm>
        </p:spPr>
        <p:txBody>
          <a:bodyPr/>
          <a:lstStyle/>
          <a:p>
            <a:pPr algn="l"/>
            <a:r>
              <a:rPr lang="ru-RU" sz="4000" dirty="0" smtClean="0">
                <a:latin typeface="Times New Roman" pitchFamily="18" charset="0"/>
                <a:cs typeface="Times New Roman" pitchFamily="18" charset="0"/>
              </a:rPr>
              <a:t>Ассирийская армия использовала оружие, изготовленное из (1</a:t>
            </a:r>
            <a:r>
              <a:rPr lang="ru-RU" sz="4000" b="1" dirty="0" smtClean="0">
                <a:latin typeface="Times New Roman" pitchFamily="18" charset="0"/>
                <a:cs typeface="Times New Roman" pitchFamily="18" charset="0"/>
              </a:rPr>
              <a:t>...). </a:t>
            </a:r>
            <a:r>
              <a:rPr lang="ru-RU" sz="4000" dirty="0" smtClean="0">
                <a:latin typeface="Times New Roman" pitchFamily="18" charset="0"/>
                <a:cs typeface="Times New Roman" pitchFamily="18" charset="0"/>
              </a:rPr>
              <a:t>Ассирийцы впервые применили для штурма крепостей</a:t>
            </a:r>
            <a:r>
              <a:rPr lang="ru-RU" sz="4000" b="1" dirty="0" smtClean="0">
                <a:latin typeface="Times New Roman" pitchFamily="18" charset="0"/>
                <a:cs typeface="Times New Roman" pitchFamily="18" charset="0"/>
              </a:rPr>
              <a:t> (2...)</a:t>
            </a:r>
            <a:r>
              <a:rPr lang="ru-RU" sz="4000" dirty="0" smtClean="0">
                <a:latin typeface="Times New Roman" pitchFamily="18" charset="0"/>
                <a:cs typeface="Times New Roman" pitchFamily="18" charset="0"/>
              </a:rPr>
              <a:t>, для переправы через реку </a:t>
            </a:r>
            <a:r>
              <a:rPr lang="ru-RU" sz="4000" b="1" dirty="0" smtClean="0">
                <a:latin typeface="Times New Roman" pitchFamily="18" charset="0"/>
                <a:cs typeface="Times New Roman" pitchFamily="18" charset="0"/>
              </a:rPr>
              <a:t>(3</a:t>
            </a:r>
            <a:r>
              <a:rPr lang="ru-RU" sz="4000" dirty="0" smtClean="0">
                <a:latin typeface="Times New Roman" pitchFamily="18" charset="0"/>
                <a:cs typeface="Times New Roman" pitchFamily="18" charset="0"/>
              </a:rPr>
              <a:t>...). Столица Ассирии (4...) была самым богатым городом.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   </a:t>
            </a:r>
            <a:r>
              <a:rPr lang="ru-RU" sz="2800" b="1" dirty="0" smtClean="0">
                <a:latin typeface="Times New Roman" pitchFamily="18" charset="0"/>
                <a:cs typeface="Times New Roman" pitchFamily="18" charset="0"/>
              </a:rPr>
              <a:t>(2...)        </a:t>
            </a:r>
            <a:r>
              <a:rPr lang="ru-RU" sz="2800" dirty="0" smtClean="0">
                <a:latin typeface="Times New Roman" pitchFamily="18" charset="0"/>
                <a:cs typeface="Times New Roman" pitchFamily="18" charset="0"/>
              </a:rPr>
              <a:t>(1</a:t>
            </a:r>
            <a:r>
              <a:rPr lang="ru-RU" sz="2800" b="1"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(4...)                  </a:t>
            </a:r>
            <a:r>
              <a:rPr lang="ru-RU" sz="2800" b="1" dirty="0" smtClean="0">
                <a:latin typeface="Times New Roman" pitchFamily="18" charset="0"/>
                <a:cs typeface="Times New Roman" pitchFamily="18" charset="0"/>
              </a:rPr>
              <a:t>(3</a:t>
            </a:r>
            <a:r>
              <a:rPr lang="ru-RU" sz="2800" dirty="0" smtClean="0">
                <a:latin typeface="Times New Roman" pitchFamily="18" charset="0"/>
                <a:cs typeface="Times New Roman" pitchFamily="18" charset="0"/>
              </a:rPr>
              <a:t>...) </a:t>
            </a:r>
            <a:r>
              <a:rPr lang="ru-RU" sz="2000" dirty="0" smtClean="0"/>
              <a:t/>
            </a:r>
            <a:br>
              <a:rPr lang="ru-RU" sz="2000" dirty="0" smtClean="0"/>
            </a:br>
            <a:r>
              <a:rPr lang="ru-RU" sz="3200" i="1" dirty="0" smtClean="0">
                <a:latin typeface="Times New Roman" pitchFamily="18" charset="0"/>
                <a:cs typeface="Times New Roman" pitchFamily="18" charset="0"/>
              </a:rPr>
              <a:t>(таран, железа, Ниневия, кожаные мешки).</a:t>
            </a:r>
            <a:endParaRPr lang="ru-RU" sz="3200" dirty="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000100" y="928670"/>
            <a:ext cx="7500990" cy="3539430"/>
          </a:xfrm>
          <a:prstGeom prst="rect">
            <a:avLst/>
          </a:prstGeom>
        </p:spPr>
        <p:txBody>
          <a:bodyPr wrap="square">
            <a:spAutoFit/>
          </a:bodyPr>
          <a:lstStyle/>
          <a:p>
            <a:r>
              <a:rPr lang="ru-RU" sz="3200" b="1" dirty="0" smtClean="0">
                <a:solidFill>
                  <a:schemeClr val="tx1"/>
                </a:solidFill>
                <a:latin typeface="Arial" pitchFamily="34" charset="0"/>
                <a:cs typeface="Arial" pitchFamily="34" charset="0"/>
              </a:rPr>
              <a:t>Д/З: </a:t>
            </a:r>
            <a:r>
              <a:rPr lang="en-US" sz="3200" b="1" dirty="0" smtClean="0">
                <a:solidFill>
                  <a:schemeClr val="tx1"/>
                </a:solidFill>
                <a:latin typeface="Arial" pitchFamily="34" charset="0"/>
                <a:cs typeface="Arial" pitchFamily="34" charset="0"/>
              </a:rPr>
              <a:t>§</a:t>
            </a:r>
            <a:r>
              <a:rPr lang="ru-RU" sz="3200" b="1" dirty="0" smtClean="0">
                <a:solidFill>
                  <a:schemeClr val="tx1"/>
                </a:solidFill>
                <a:latin typeface="Arial" pitchFamily="34" charset="0"/>
                <a:cs typeface="Arial" pitchFamily="34" charset="0"/>
              </a:rPr>
              <a:t>18, </a:t>
            </a:r>
          </a:p>
          <a:p>
            <a:r>
              <a:rPr lang="ru-RU" sz="3200" b="1" dirty="0" smtClean="0">
                <a:solidFill>
                  <a:schemeClr val="tx1"/>
                </a:solidFill>
                <a:latin typeface="Arial" pitchFamily="34" charset="0"/>
                <a:cs typeface="Arial" pitchFamily="34" charset="0"/>
              </a:rPr>
              <a:t>вопросы 1,2,4, пересказ</a:t>
            </a:r>
          </a:p>
          <a:p>
            <a:r>
              <a:rPr lang="ru-RU" sz="3200" b="1" dirty="0" smtClean="0">
                <a:solidFill>
                  <a:schemeClr val="tx1"/>
                </a:solidFill>
                <a:latin typeface="Arial" pitchFamily="34" charset="0"/>
                <a:cs typeface="Arial" pitchFamily="34" charset="0"/>
              </a:rPr>
              <a:t>Задание по выбору*</a:t>
            </a:r>
          </a:p>
          <a:p>
            <a:pPr marL="514350" indent="-514350" eaLnBrk="1" hangingPunct="1">
              <a:buAutoNum type="arabicPeriod"/>
            </a:pPr>
            <a:r>
              <a:rPr lang="ru-RU" sz="3200" dirty="0" smtClean="0">
                <a:solidFill>
                  <a:schemeClr val="tx1"/>
                </a:solidFill>
                <a:latin typeface="Arial" pitchFamily="34" charset="0"/>
                <a:cs typeface="Arial" pitchFamily="34" charset="0"/>
              </a:rPr>
              <a:t>Найдите общее и различное в истории Ассирии и Египта ;</a:t>
            </a:r>
          </a:p>
          <a:p>
            <a:pPr marL="514350" indent="-514350">
              <a:buAutoNum type="arabicPeriod"/>
            </a:pPr>
            <a:r>
              <a:rPr lang="ru-RU" sz="3200" dirty="0" smtClean="0">
                <a:solidFill>
                  <a:schemeClr val="tx1"/>
                </a:solidFill>
                <a:latin typeface="Arial" pitchFamily="34" charset="0"/>
                <a:cs typeface="Arial" pitchFamily="34" charset="0"/>
              </a:rPr>
              <a:t>Написать записки путешественника о  столице Ассирии</a:t>
            </a:r>
          </a:p>
        </p:txBody>
      </p:sp>
    </p:spTree>
  </p:cSld>
  <p:clrMapOvr>
    <a:masterClrMapping/>
  </p:clrMapOvr>
  <p:transition>
    <p:wheel spokes="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500034" y="5143512"/>
            <a:ext cx="8001056" cy="135732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571472" y="3214686"/>
            <a:ext cx="7929618" cy="1643074"/>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571472" y="1428736"/>
            <a:ext cx="7929618" cy="157163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lstStyle/>
          <a:p>
            <a:r>
              <a:rPr lang="ru-RU" dirty="0" smtClean="0"/>
              <a:t>На уроке я работал</a:t>
            </a:r>
            <a:endParaRPr lang="ru-RU" dirty="0"/>
          </a:p>
        </p:txBody>
      </p:sp>
      <p:pic>
        <p:nvPicPr>
          <p:cNvPr id="4" name="Содержимое 3" descr="1604558-09aa5771a4b11601.gif"/>
          <p:cNvPicPr>
            <a:picLocks noGrp="1" noChangeAspect="1"/>
          </p:cNvPicPr>
          <p:nvPr>
            <p:ph idx="1"/>
          </p:nvPr>
        </p:nvPicPr>
        <p:blipFill>
          <a:blip r:embed="rId2" cstate="print"/>
          <a:stretch>
            <a:fillRect/>
          </a:stretch>
        </p:blipFill>
        <p:spPr>
          <a:xfrm>
            <a:off x="785786" y="1643050"/>
            <a:ext cx="1071570" cy="1071570"/>
          </a:xfrm>
        </p:spPr>
      </p:pic>
      <p:pic>
        <p:nvPicPr>
          <p:cNvPr id="5" name="Рисунок 4" descr="1604571-3be24ac086ad4aa7.gif"/>
          <p:cNvPicPr>
            <a:picLocks noChangeAspect="1"/>
          </p:cNvPicPr>
          <p:nvPr/>
        </p:nvPicPr>
        <p:blipFill>
          <a:blip r:embed="rId3" cstate="print"/>
          <a:stretch>
            <a:fillRect/>
          </a:stretch>
        </p:blipFill>
        <p:spPr>
          <a:xfrm>
            <a:off x="785786" y="3500438"/>
            <a:ext cx="1071571" cy="964414"/>
          </a:xfrm>
          <a:prstGeom prst="rect">
            <a:avLst/>
          </a:prstGeom>
        </p:spPr>
      </p:pic>
      <p:pic>
        <p:nvPicPr>
          <p:cNvPr id="6" name="Рисунок 5" descr="1604555-ad32c25e94a984fc.gif"/>
          <p:cNvPicPr>
            <a:picLocks noChangeAspect="1"/>
          </p:cNvPicPr>
          <p:nvPr/>
        </p:nvPicPr>
        <p:blipFill>
          <a:blip r:embed="rId4" cstate="print"/>
          <a:stretch>
            <a:fillRect/>
          </a:stretch>
        </p:blipFill>
        <p:spPr>
          <a:xfrm>
            <a:off x="714348" y="5286388"/>
            <a:ext cx="1047750" cy="1047750"/>
          </a:xfrm>
          <a:prstGeom prst="rect">
            <a:avLst/>
          </a:prstGeom>
        </p:spPr>
      </p:pic>
      <p:sp>
        <p:nvSpPr>
          <p:cNvPr id="12" name="TextBox 11"/>
          <p:cNvSpPr txBox="1"/>
          <p:nvPr/>
        </p:nvSpPr>
        <p:spPr>
          <a:xfrm>
            <a:off x="2214546" y="1785926"/>
            <a:ext cx="4429156" cy="646331"/>
          </a:xfrm>
          <a:prstGeom prst="rect">
            <a:avLst/>
          </a:prstGeom>
          <a:noFill/>
        </p:spPr>
        <p:txBody>
          <a:bodyPr wrap="square" rtlCol="0">
            <a:spAutoFit/>
          </a:bodyPr>
          <a:lstStyle/>
          <a:p>
            <a:r>
              <a:rPr lang="ru-RU" sz="3600" dirty="0" smtClean="0"/>
              <a:t>активно</a:t>
            </a:r>
            <a:endParaRPr lang="ru-RU" sz="3600" dirty="0"/>
          </a:p>
        </p:txBody>
      </p:sp>
      <p:sp>
        <p:nvSpPr>
          <p:cNvPr id="13" name="TextBox 12"/>
          <p:cNvSpPr txBox="1"/>
          <p:nvPr/>
        </p:nvSpPr>
        <p:spPr>
          <a:xfrm>
            <a:off x="2357422" y="3714752"/>
            <a:ext cx="5572164" cy="646331"/>
          </a:xfrm>
          <a:prstGeom prst="rect">
            <a:avLst/>
          </a:prstGeom>
          <a:noFill/>
        </p:spPr>
        <p:txBody>
          <a:bodyPr wrap="square" rtlCol="0">
            <a:spAutoFit/>
          </a:bodyPr>
          <a:lstStyle/>
          <a:p>
            <a:r>
              <a:rPr lang="ru-RU" sz="3600" dirty="0" smtClean="0"/>
              <a:t>удовлетворительно</a:t>
            </a:r>
            <a:endParaRPr lang="ru-RU" sz="3600" dirty="0"/>
          </a:p>
        </p:txBody>
      </p:sp>
      <p:sp>
        <p:nvSpPr>
          <p:cNvPr id="14" name="TextBox 13"/>
          <p:cNvSpPr txBox="1"/>
          <p:nvPr/>
        </p:nvSpPr>
        <p:spPr>
          <a:xfrm>
            <a:off x="2357422" y="5643579"/>
            <a:ext cx="4429156" cy="646331"/>
          </a:xfrm>
          <a:prstGeom prst="rect">
            <a:avLst/>
          </a:prstGeom>
          <a:noFill/>
        </p:spPr>
        <p:txBody>
          <a:bodyPr wrap="square" rtlCol="0">
            <a:spAutoFit/>
          </a:bodyPr>
          <a:lstStyle/>
          <a:p>
            <a:r>
              <a:rPr lang="ru-RU" sz="3600" dirty="0" smtClean="0"/>
              <a:t>Не работал</a:t>
            </a:r>
            <a:endParaRPr lang="ru-RU" sz="3600" dirty="0"/>
          </a:p>
        </p:txBody>
      </p:sp>
    </p:spTree>
  </p:cSld>
  <p:clrMapOvr>
    <a:masterClrMapping/>
  </p:clrMapOvr>
  <p:transition>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357167"/>
            <a:ext cx="7772400" cy="4786346"/>
          </a:xfrm>
        </p:spPr>
        <p:txBody>
          <a:bodyPr/>
          <a:lstStyle/>
          <a:p>
            <a:r>
              <a:rPr lang="ru-RU" dirty="0" smtClean="0"/>
              <a:t>Закончи предложение </a:t>
            </a:r>
            <a:br>
              <a:rPr lang="ru-RU" dirty="0" smtClean="0"/>
            </a:br>
            <a:r>
              <a:rPr lang="ru-RU" dirty="0" smtClean="0"/>
              <a:t/>
            </a:r>
            <a:br>
              <a:rPr lang="ru-RU" dirty="0" smtClean="0"/>
            </a:br>
            <a:r>
              <a:rPr lang="ru-RU" dirty="0" smtClean="0"/>
              <a:t>На уроке я узнал ……………</a:t>
            </a:r>
            <a:endParaRPr lang="ru-RU" dirty="0"/>
          </a:p>
        </p:txBody>
      </p:sp>
      <p:sp>
        <p:nvSpPr>
          <p:cNvPr id="3" name="Подзаголовок 2"/>
          <p:cNvSpPr>
            <a:spLocks noGrp="1"/>
          </p:cNvSpPr>
          <p:nvPr>
            <p:ph type="subTitle" idx="1"/>
          </p:nvPr>
        </p:nvSpPr>
        <p:spPr/>
        <p:txBody>
          <a:bodyPr/>
          <a:lstStyle/>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1159</TotalTime>
  <Words>386</Words>
  <Application>Microsoft Office PowerPoint</Application>
  <PresentationFormat>Экран (4:3)</PresentationFormat>
  <Paragraphs>95</Paragraphs>
  <Slides>27</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27</vt:i4>
      </vt:variant>
    </vt:vector>
  </HeadingPairs>
  <TitlesOfParts>
    <vt:vector size="29" baseType="lpstr">
      <vt:lpstr>Тема Office</vt:lpstr>
      <vt:lpstr>PHOTO-PAINT</vt:lpstr>
      <vt:lpstr>Ассирийская военная держава</vt:lpstr>
      <vt:lpstr>План урока</vt:lpstr>
      <vt:lpstr>Проблемный вопрос:</vt:lpstr>
      <vt:lpstr>Географическое положение</vt:lpstr>
      <vt:lpstr>Занятия ассирийцев</vt:lpstr>
      <vt:lpstr>Слайд 6</vt:lpstr>
      <vt:lpstr>Запишите дату:</vt:lpstr>
      <vt:lpstr>Слайд 8</vt:lpstr>
      <vt:lpstr>Слайд 9</vt:lpstr>
      <vt:lpstr>Слайд 10</vt:lpstr>
      <vt:lpstr>Слайд 11</vt:lpstr>
      <vt:lpstr>Слайд 12</vt:lpstr>
      <vt:lpstr>Слайд 13</vt:lpstr>
      <vt:lpstr>Слайд 14</vt:lpstr>
      <vt:lpstr>Словарь:</vt:lpstr>
      <vt:lpstr>Основные направления походов ассирийских царей</vt:lpstr>
      <vt:lpstr>Словарь:</vt:lpstr>
      <vt:lpstr>Слайд 18</vt:lpstr>
      <vt:lpstr>Слайд 19</vt:lpstr>
      <vt:lpstr>Запишите дату:</vt:lpstr>
      <vt:lpstr>Слайд 21</vt:lpstr>
      <vt:lpstr>Проблемный вопрос:</vt:lpstr>
      <vt:lpstr> Ассирия находилась в (1...) течении реки (2...).  Почва Ассирии каменистая, богата залежами (3.. .).  В (4...) веке до н. э. армия Ассирии стала самой сильно в мире.  (2...) (1...) (3.. .) (4...)  (Тигр, верхнем, железа, восьмом).  </vt:lpstr>
      <vt:lpstr>Ассирийская армия использовала оружие, изготовленное из (1...). Ассирийцы впервые применили для штурма крепостей (2...), для переправы через реку (3...). Столица Ассирии (4...) была самым богатым городом.     (2...)        (1...)          (4...)                  (3...)  (таран, железа, Ниневия, кожаные мешки).</vt:lpstr>
      <vt:lpstr>Слайд 25</vt:lpstr>
      <vt:lpstr>На уроке я работал</vt:lpstr>
      <vt:lpstr>Закончи предложение   На уроке я узнал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Виктор</cp:lastModifiedBy>
  <cp:revision>80</cp:revision>
  <dcterms:created xsi:type="dcterms:W3CDTF">2011-11-23T18:39:00Z</dcterms:created>
  <dcterms:modified xsi:type="dcterms:W3CDTF">2022-12-06T06:56:08Z</dcterms:modified>
</cp:coreProperties>
</file>