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7" r:id="rId2"/>
    <p:sldId id="288" r:id="rId3"/>
    <p:sldId id="289" r:id="rId4"/>
    <p:sldId id="291" r:id="rId5"/>
    <p:sldId id="292" r:id="rId6"/>
    <p:sldId id="283" r:id="rId7"/>
    <p:sldId id="284" r:id="rId8"/>
    <p:sldId id="286" r:id="rId9"/>
    <p:sldId id="256" r:id="rId10"/>
    <p:sldId id="257" r:id="rId11"/>
    <p:sldId id="285" r:id="rId12"/>
    <p:sldId id="259" r:id="rId13"/>
    <p:sldId id="261" r:id="rId14"/>
    <p:sldId id="263" r:id="rId15"/>
    <p:sldId id="265" r:id="rId16"/>
    <p:sldId id="264" r:id="rId17"/>
    <p:sldId id="295" r:id="rId18"/>
    <p:sldId id="296" r:id="rId19"/>
    <p:sldId id="268" r:id="rId20"/>
    <p:sldId id="273" r:id="rId21"/>
    <p:sldId id="278" r:id="rId22"/>
    <p:sldId id="274" r:id="rId23"/>
    <p:sldId id="275" r:id="rId24"/>
    <p:sldId id="280" r:id="rId25"/>
    <p:sldId id="276" r:id="rId26"/>
    <p:sldId id="293" r:id="rId27"/>
    <p:sldId id="294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6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00"/>
    <a:srgbClr val="B9624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47" autoAdjust="0"/>
    <p:restoredTop sz="94660"/>
  </p:normalViewPr>
  <p:slideViewPr>
    <p:cSldViewPr>
      <p:cViewPr varScale="1">
        <p:scale>
          <a:sx n="64" d="100"/>
          <a:sy n="64" d="100"/>
        </p:scale>
        <p:origin x="-1788" y="-102"/>
      </p:cViewPr>
      <p:guideLst>
        <p:guide orient="horz" pos="2160"/>
        <p:guide pos="36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2678189-94FA-4E87-A4CC-B927B177B8E8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1144042-EA25-4380-AE80-B53AF69FAD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5461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A7F7725-4554-41F3-83A8-33502D9353EC}" type="slidenum">
              <a:rPr lang="ru-RU" smtClean="0"/>
              <a:pPr/>
              <a:t>13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822778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5F87-23E4-4B9F-A3BF-AE468550FB82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309D4-3B31-45EB-9BF4-31320E3931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68836-DB53-43B7-9CB2-0CF74DB41041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2C188-0EC0-4263-BA80-C433348EA6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3E581-66F2-43B3-B692-FFE480332583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44B0D-2C03-4031-A402-86E290664E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ADDAC-30C6-42E3-9FCB-3CDFEAE11178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82B7-E582-4885-A1CE-3E137F4D9D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AF124-A095-405D-AA2F-1924A609FE7D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78D0C-0CFF-4AC1-A7AD-357DE374B2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97AAE-6C53-489E-8131-BC9C6F82382E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A9E62-149F-479A-B619-ADC06086EB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05315-8A9E-4248-9FC2-D8526A8CD4FD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711A2-9F72-4708-AA51-02F041F17B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5ADEC-3132-4A30-A678-9DF8F0E0A166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1F589-AF94-41BC-9631-F9D5E74EB0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D59A0-6DA7-4BC6-83ED-36619048C093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9673C-644E-4138-A2C2-AE6DB89647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EEFE4-706B-4B2B-BEDE-4247E183D7B1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87253-C472-4014-9E8C-C33A680FB5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2713E-066F-4719-9334-E946CBB8CFCD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67EA6-DDD9-4F86-9520-FC5DC4FE63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43407D-5C5D-41AB-B20A-C0BE353CF82A}" type="datetimeFigureOut">
              <a:rPr lang="ru-RU"/>
              <a:pPr>
                <a:defRPr/>
              </a:pPr>
              <a:t>29.01.2018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49B1E6-6D9F-4AD5-9A56-014608BED5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http://gorod.tomsk.ru/uploads/28460/1248672623/1244374591_untitled_20.jpg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Добрый день, ребята!</a:t>
            </a:r>
          </a:p>
          <a:p>
            <a:endParaRPr lang="ru-RU" dirty="0"/>
          </a:p>
          <a:p>
            <a:r>
              <a:rPr lang="ru-RU" dirty="0" smtClean="0"/>
              <a:t>Я вам желаю проявить сегодня на уроке все свои самые лучшие качества.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3169873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717" y="116632"/>
            <a:ext cx="8229600" cy="1143000"/>
          </a:xfrm>
        </p:spPr>
        <p:txBody>
          <a:bodyPr/>
          <a:lstStyle/>
          <a:p>
            <a:r>
              <a:rPr lang="ru-RU" dirty="0" smtClean="0"/>
              <a:t>Тест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/>
              <a:t>1. Главным противником Российского государства на западных границах страны была (о):</a:t>
            </a:r>
            <a:endParaRPr lang="ru-RU" sz="2400" dirty="0"/>
          </a:p>
          <a:p>
            <a:r>
              <a:rPr lang="ru-RU" sz="2400" dirty="0"/>
              <a:t>А) Золотая Орда                          б) Великое </a:t>
            </a:r>
            <a:r>
              <a:rPr lang="ru-RU" sz="2400" dirty="0" smtClean="0"/>
              <a:t>княжество</a:t>
            </a: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                                                          </a:t>
            </a:r>
            <a:r>
              <a:rPr lang="ru-RU" sz="2400" dirty="0"/>
              <a:t>Литовское</a:t>
            </a:r>
          </a:p>
          <a:p>
            <a:r>
              <a:rPr lang="ru-RU" sz="2400" dirty="0"/>
              <a:t>В) Китайская Империя                г)  Монголия</a:t>
            </a:r>
          </a:p>
          <a:p>
            <a:r>
              <a:rPr lang="ru-RU" sz="2400" b="1" dirty="0"/>
              <a:t>2. Смоленск был присоединен к Российскому государству в:</a:t>
            </a:r>
            <a:endParaRPr lang="ru-RU" sz="2400" dirty="0"/>
          </a:p>
          <a:p>
            <a:r>
              <a:rPr lang="ru-RU" sz="2400" dirty="0"/>
              <a:t>А) 1505                                          Б)1510</a:t>
            </a:r>
          </a:p>
          <a:p>
            <a:r>
              <a:rPr lang="ru-RU" sz="2400" dirty="0"/>
              <a:t>В) 1514                                           Г) </a:t>
            </a:r>
            <a:r>
              <a:rPr lang="ru-RU" sz="2400" dirty="0" smtClean="0"/>
              <a:t>1485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91525766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ru-RU" sz="2400" b="1" dirty="0"/>
              <a:t>3. Купцы какого государства в начале 16 века получили торговые привилегии, а в Новгороде им выделяли особые места для строительства домов и церквей?</a:t>
            </a:r>
            <a:endParaRPr lang="ru-RU" sz="2400" dirty="0"/>
          </a:p>
          <a:p>
            <a:r>
              <a:rPr lang="ru-RU" sz="2400" dirty="0"/>
              <a:t>А)  Германия                                 б) Польша</a:t>
            </a:r>
          </a:p>
          <a:p>
            <a:r>
              <a:rPr lang="ru-RU" sz="2400" dirty="0"/>
              <a:t>В)  Дания                                         Г) Литва</a:t>
            </a:r>
          </a:p>
          <a:p>
            <a:r>
              <a:rPr lang="ru-RU" sz="2400" b="1" dirty="0"/>
              <a:t>4. Назовите правителя Золотой Орды, потомки которого стали управлять государством, получившим название Большая Орда?</a:t>
            </a:r>
            <a:endParaRPr lang="ru-RU" sz="2400" dirty="0"/>
          </a:p>
          <a:p>
            <a:r>
              <a:rPr lang="ru-RU" sz="2400" dirty="0"/>
              <a:t>А)  Чингисхан                        	Б) Хан </a:t>
            </a:r>
            <a:r>
              <a:rPr lang="ru-RU" sz="2400" dirty="0" err="1"/>
              <a:t>Менгли</a:t>
            </a:r>
            <a:r>
              <a:rPr lang="ru-RU" sz="2400" dirty="0"/>
              <a:t>-Гирей</a:t>
            </a:r>
          </a:p>
          <a:p>
            <a:r>
              <a:rPr lang="ru-RU" sz="2400" dirty="0"/>
              <a:t>В)  Хан Ахмат	     </a:t>
            </a:r>
            <a:r>
              <a:rPr lang="ru-RU" sz="2400" dirty="0" smtClean="0"/>
              <a:t>                      </a:t>
            </a:r>
            <a:r>
              <a:rPr lang="ru-RU" sz="2400" dirty="0"/>
              <a:t>Г) Император  </a:t>
            </a:r>
            <a:r>
              <a:rPr lang="ru-RU" sz="2400" dirty="0" err="1"/>
              <a:t>Бабур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477289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ru-RU" sz="2800" b="1" dirty="0"/>
              <a:t>5. Запишите термин, о котором идет речь</a:t>
            </a:r>
            <a:r>
              <a:rPr lang="ru-RU" sz="2800" dirty="0"/>
              <a:t>: «Населенные пункты, укрепленные деревянной изгородью в виде заостренных столбов и служившие пограничными крепостями».  Ответ:</a:t>
            </a:r>
          </a:p>
          <a:p>
            <a:r>
              <a:rPr lang="ru-RU" sz="2800" b="1" dirty="0"/>
              <a:t>6. Неудачный военный поход на Казань, после которого был арестован воевода И.Ф. Бельский, состоялся:</a:t>
            </a:r>
            <a:endParaRPr lang="ru-RU" sz="2800" dirty="0"/>
          </a:p>
          <a:p>
            <a:r>
              <a:rPr lang="ru-RU" sz="2800" dirty="0"/>
              <a:t>А)   1505	Б)  1533</a:t>
            </a:r>
          </a:p>
          <a:p>
            <a:r>
              <a:rPr lang="ru-RU" sz="2800" dirty="0"/>
              <a:t>В) 1530	Г)  1523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86735050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ru-RU" sz="2800" b="1" dirty="0"/>
              <a:t>7. В первой половине 16 века участились вооруженные набеги на русские земли:</a:t>
            </a:r>
            <a:endParaRPr lang="ru-RU" sz="2800" dirty="0"/>
          </a:p>
          <a:p>
            <a:r>
              <a:rPr lang="ru-RU" sz="2800" dirty="0"/>
              <a:t>А) монголов и китайцев               Б) турецких янычар</a:t>
            </a:r>
          </a:p>
          <a:p>
            <a:r>
              <a:rPr lang="ru-RU" sz="2800" dirty="0"/>
              <a:t>В)   половцев и хазар                    Г) крымских и казанских татар</a:t>
            </a:r>
          </a:p>
          <a:p>
            <a:r>
              <a:rPr lang="ru-RU" sz="2800" b="1" dirty="0"/>
              <a:t>8. На какой город в правление Василия </a:t>
            </a:r>
            <a:r>
              <a:rPr lang="en-US" sz="2800" b="1" dirty="0"/>
              <a:t>III</a:t>
            </a:r>
            <a:r>
              <a:rPr lang="ru-RU" sz="2800" b="1" dirty="0"/>
              <a:t> были совершены неудачные походы в 1506 и 1530 гг.?</a:t>
            </a:r>
            <a:endParaRPr lang="ru-RU" sz="2800" dirty="0"/>
          </a:p>
          <a:p>
            <a:r>
              <a:rPr lang="ru-RU" sz="2800" dirty="0"/>
              <a:t>А) Астрахань                                  Б) Киев</a:t>
            </a:r>
          </a:p>
          <a:p>
            <a:r>
              <a:rPr lang="ru-RU" sz="2800" dirty="0"/>
              <a:t>В) Казань                                         Г) Бахчисарай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2358999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ru-RU" b="1" dirty="0" smtClean="0"/>
              <a:t>ПРОВЕРЬ ТЕСТ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877610"/>
            <a:ext cx="8229600" cy="5791750"/>
          </a:xfrm>
        </p:spPr>
        <p:txBody>
          <a:bodyPr/>
          <a:lstStyle/>
          <a:p>
            <a:r>
              <a:rPr lang="ru-RU" sz="4000" b="1" dirty="0" smtClean="0"/>
              <a:t>1.б</a:t>
            </a:r>
          </a:p>
          <a:p>
            <a:r>
              <a:rPr lang="ru-RU" sz="4000" b="1" dirty="0" smtClean="0"/>
              <a:t>2.в</a:t>
            </a:r>
          </a:p>
          <a:p>
            <a:r>
              <a:rPr lang="ru-RU" sz="4000" b="1" dirty="0" smtClean="0"/>
              <a:t>3.в</a:t>
            </a:r>
          </a:p>
          <a:p>
            <a:r>
              <a:rPr lang="ru-RU" sz="4000" b="1" dirty="0" smtClean="0"/>
              <a:t>4.в</a:t>
            </a:r>
          </a:p>
          <a:p>
            <a:r>
              <a:rPr lang="ru-RU" sz="4000" b="1" dirty="0" smtClean="0"/>
              <a:t>5.острог</a:t>
            </a:r>
          </a:p>
          <a:p>
            <a:r>
              <a:rPr lang="ru-RU" sz="4000" b="1" dirty="0" smtClean="0"/>
              <a:t>6.в</a:t>
            </a:r>
          </a:p>
          <a:p>
            <a:r>
              <a:rPr lang="ru-RU" sz="4000" b="1" dirty="0" smtClean="0"/>
              <a:t>7.г</a:t>
            </a:r>
          </a:p>
          <a:p>
            <a:r>
              <a:rPr lang="ru-RU" sz="4000" b="1" dirty="0" smtClean="0"/>
              <a:t>8.в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182311288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Оцени: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8- правильных ответов –   «5» б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7-6 правильных ответов – «4» б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-4 правильных ответа  –  «3» б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3-2 правильных ответа-     «2» б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 –         «1» б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775152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762" y="-31583"/>
            <a:ext cx="8363272" cy="114300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rgbClr val="C00000"/>
                </a:solidFill>
              </a:rPr>
              <a:t>Соотнеси </a:t>
            </a:r>
            <a:r>
              <a:rPr lang="ru-RU" dirty="0">
                <a:solidFill>
                  <a:srgbClr val="C00000"/>
                </a:solidFill>
              </a:rPr>
              <a:t>события </a:t>
            </a:r>
            <a:r>
              <a:rPr lang="ru-RU" dirty="0" smtClean="0">
                <a:solidFill>
                  <a:srgbClr val="C00000"/>
                </a:solidFill>
              </a:rPr>
              <a:t>к персоналиям</a:t>
            </a:r>
            <a:r>
              <a:rPr lang="ru-RU" dirty="0"/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4813995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1.Иван </a:t>
            </a:r>
            <a:r>
              <a:rPr lang="en-US" b="1" dirty="0"/>
              <a:t>III</a:t>
            </a:r>
            <a:r>
              <a:rPr lang="ru-RU" b="1" dirty="0"/>
              <a:t>              </a:t>
            </a:r>
            <a:r>
              <a:rPr lang="ru-RU" b="1" dirty="0" smtClean="0"/>
              <a:t>   а</a:t>
            </a:r>
            <a:r>
              <a:rPr lang="ru-RU" b="1" dirty="0"/>
              <a:t>) автор путевых </a:t>
            </a:r>
            <a:r>
              <a:rPr lang="ru-RU" b="1" dirty="0" smtClean="0"/>
              <a:t>записей</a:t>
            </a:r>
            <a:endParaRPr lang="ru-RU" b="1" i="1" dirty="0" smtClean="0"/>
          </a:p>
          <a:p>
            <a:pPr marL="0" indent="0">
              <a:buNone/>
            </a:pPr>
            <a:r>
              <a:rPr lang="ru-RU" b="1" dirty="0" smtClean="0"/>
              <a:t>                                   «</a:t>
            </a:r>
            <a:r>
              <a:rPr lang="ru-RU" b="1" dirty="0"/>
              <a:t>Хождение за три </a:t>
            </a:r>
            <a:r>
              <a:rPr lang="ru-RU" b="1" dirty="0" smtClean="0"/>
              <a:t>моря» </a:t>
            </a:r>
          </a:p>
          <a:p>
            <a:pPr marL="0" indent="0">
              <a:buNone/>
            </a:pPr>
            <a:r>
              <a:rPr lang="ru-RU" b="1" dirty="0"/>
              <a:t>2.Василий </a:t>
            </a:r>
            <a:r>
              <a:rPr lang="en-US" b="1" dirty="0"/>
              <a:t>III</a:t>
            </a:r>
            <a:r>
              <a:rPr lang="ru-RU" b="1" dirty="0"/>
              <a:t>        </a:t>
            </a:r>
            <a:r>
              <a:rPr lang="ru-RU" b="1" dirty="0" smtClean="0"/>
              <a:t>   б</a:t>
            </a:r>
            <a:r>
              <a:rPr lang="ru-RU" b="1" dirty="0"/>
              <a:t>) принял титул  «Государя </a:t>
            </a:r>
            <a:r>
              <a:rPr lang="ru-RU" b="1" dirty="0" smtClean="0"/>
              <a:t> </a:t>
            </a:r>
          </a:p>
          <a:p>
            <a:pPr marL="0" indent="0">
              <a:buNone/>
            </a:pPr>
            <a:r>
              <a:rPr lang="ru-RU" b="1" dirty="0" smtClean="0"/>
              <a:t>                                     всея </a:t>
            </a:r>
            <a:r>
              <a:rPr lang="ru-RU" b="1" dirty="0"/>
              <a:t>Руси»</a:t>
            </a:r>
          </a:p>
          <a:p>
            <a:pPr marL="0" indent="0">
              <a:buNone/>
            </a:pPr>
            <a:r>
              <a:rPr lang="ru-RU" b="1" dirty="0"/>
              <a:t>3.Иван </a:t>
            </a:r>
            <a:r>
              <a:rPr lang="en-US" b="1" dirty="0"/>
              <a:t>IV</a:t>
            </a:r>
            <a:r>
              <a:rPr lang="ru-RU" b="1" dirty="0"/>
              <a:t>               </a:t>
            </a:r>
            <a:r>
              <a:rPr lang="ru-RU" b="1" dirty="0" smtClean="0"/>
              <a:t>  в</a:t>
            </a:r>
            <a:r>
              <a:rPr lang="ru-RU" b="1" dirty="0"/>
              <a:t>) </a:t>
            </a:r>
            <a:r>
              <a:rPr lang="ru-RU" b="1" dirty="0" smtClean="0"/>
              <a:t>представительница </a:t>
            </a:r>
            <a:r>
              <a:rPr lang="ru-RU" b="1" dirty="0" err="1" smtClean="0"/>
              <a:t>Визан</a:t>
            </a:r>
            <a:r>
              <a:rPr lang="ru-RU" b="1" dirty="0" smtClean="0"/>
              <a:t>-</a:t>
            </a:r>
          </a:p>
          <a:p>
            <a:pPr marL="0" indent="0">
              <a:buNone/>
            </a:pPr>
            <a:r>
              <a:rPr lang="ru-RU" b="1" dirty="0" smtClean="0"/>
              <a:t>                                    </a:t>
            </a:r>
            <a:r>
              <a:rPr lang="ru-RU" b="1" dirty="0" err="1" smtClean="0"/>
              <a:t>тийской</a:t>
            </a:r>
            <a:r>
              <a:rPr lang="ru-RU" b="1" dirty="0" smtClean="0"/>
              <a:t> династии</a:t>
            </a:r>
          </a:p>
          <a:p>
            <a:pPr marL="0" indent="0">
              <a:buNone/>
            </a:pPr>
            <a:r>
              <a:rPr lang="ru-RU" b="1" dirty="0" smtClean="0"/>
              <a:t>4.Афанасий            г</a:t>
            </a:r>
            <a:r>
              <a:rPr lang="ru-RU" b="1" dirty="0"/>
              <a:t>) сделал гербом своего </a:t>
            </a:r>
            <a:r>
              <a:rPr lang="ru-RU" b="1" dirty="0" err="1" smtClean="0"/>
              <a:t>госу</a:t>
            </a:r>
            <a:r>
              <a:rPr lang="ru-RU" b="1" dirty="0" smtClean="0"/>
              <a:t>-</a:t>
            </a:r>
            <a:endParaRPr lang="ru-RU" b="1" dirty="0"/>
          </a:p>
          <a:p>
            <a:pPr marL="0" indent="0">
              <a:buNone/>
            </a:pPr>
            <a:r>
              <a:rPr lang="ru-RU" b="1" dirty="0" smtClean="0"/>
              <a:t>Никитин                     </a:t>
            </a:r>
            <a:r>
              <a:rPr lang="ru-RU" b="1" dirty="0" err="1" smtClean="0"/>
              <a:t>дарства</a:t>
            </a:r>
            <a:r>
              <a:rPr lang="ru-RU" b="1" dirty="0" smtClean="0"/>
              <a:t>   двуглавого </a:t>
            </a:r>
            <a:r>
              <a:rPr lang="ru-RU" b="1" dirty="0"/>
              <a:t>орла</a:t>
            </a:r>
          </a:p>
          <a:p>
            <a:pPr marL="0" indent="0">
              <a:buNone/>
            </a:pPr>
            <a:r>
              <a:rPr lang="ru-RU" b="1" dirty="0"/>
              <a:t>5.Софья </a:t>
            </a:r>
            <a:r>
              <a:rPr lang="ru-RU" b="1" dirty="0" smtClean="0"/>
              <a:t>Палеолог  д</a:t>
            </a:r>
            <a:r>
              <a:rPr lang="ru-RU" b="1" dirty="0"/>
              <a:t>) </a:t>
            </a:r>
            <a:r>
              <a:rPr lang="ru-RU" b="1" dirty="0" smtClean="0"/>
              <a:t>взял </a:t>
            </a:r>
            <a:r>
              <a:rPr lang="ru-RU" b="1" dirty="0"/>
              <a:t>Смоленск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</a:t>
            </a:r>
          </a:p>
          <a:p>
            <a:pPr marL="0" indent="0">
              <a:buNone/>
            </a:pPr>
            <a:r>
              <a:rPr lang="ru-RU" dirty="0" smtClean="0"/>
              <a:t>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3738960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855506" y="1395636"/>
            <a:ext cx="518750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Начало правления </a:t>
            </a:r>
          </a:p>
          <a:p>
            <a:pPr algn="ctr"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Ивана</a:t>
            </a: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 IV</a:t>
            </a: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.</a:t>
            </a:r>
            <a:endParaRPr 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</a:effectLst>
              <a:latin typeface="Georgia" pitchFamily="18" charset="0"/>
            </a:endParaRPr>
          </a:p>
          <a:p>
            <a:pPr algn="ctr">
              <a:defRPr/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Реформы Избранной Рады</a:t>
            </a:r>
            <a:r>
              <a:rPr lang="ru-RU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Georgia" pitchFamily="18" charset="0"/>
              </a:rPr>
              <a:t>. </a:t>
            </a:r>
            <a:endParaRPr lang="ru-RU" sz="2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</a:effectLst>
              <a:latin typeface="Georgia" pitchFamily="18" charset="0"/>
            </a:endParaRPr>
          </a:p>
        </p:txBody>
      </p:sp>
      <p:pic>
        <p:nvPicPr>
          <p:cNvPr id="2053" name="Рисунок 15" descr="http://1photos.com/wp-content/uploads/2010/04/wpid-web_vintage_watch_s12_36_p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302895"/>
            <a:ext cx="180020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Рисунок 16" descr="Картинка 132 из 33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780928"/>
            <a:ext cx="1800199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6" descr="Картинка 128 из 33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734954">
            <a:off x="2091926" y="3165706"/>
            <a:ext cx="1876760" cy="240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3"/>
          <p:cNvSpPr txBox="1">
            <a:spLocks/>
          </p:cNvSpPr>
          <p:nvPr/>
        </p:nvSpPr>
        <p:spPr bwMode="auto">
          <a:xfrm>
            <a:off x="2339752" y="692696"/>
            <a:ext cx="4968553" cy="169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Тема урока: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857250" y="500063"/>
            <a:ext cx="7515225" cy="642937"/>
          </a:xfrm>
        </p:spPr>
        <p:txBody>
          <a:bodyPr/>
          <a:lstStyle/>
          <a:p>
            <a:pPr eaLnBrk="1" hangingPunct="1"/>
            <a:r>
              <a:rPr lang="ru-RU" sz="5400" b="1" dirty="0" smtClean="0">
                <a:solidFill>
                  <a:srgbClr val="800000"/>
                </a:solidFill>
                <a:latin typeface="Arial Black" pitchFamily="34" charset="0"/>
              </a:rPr>
              <a:t>План :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1115616" y="1143000"/>
            <a:ext cx="7715250" cy="5000625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/>
              <a:t>1. Боярское </a:t>
            </a:r>
            <a:r>
              <a:rPr lang="ru-RU" sz="2800" b="1" dirty="0" smtClean="0"/>
              <a:t>правление. Елена Глинская</a:t>
            </a:r>
          </a:p>
          <a:p>
            <a:pPr marL="0" indent="0">
              <a:buNone/>
            </a:pPr>
            <a:r>
              <a:rPr lang="ru-RU" sz="2800" b="1" dirty="0" smtClean="0"/>
              <a:t>2.Личность </a:t>
            </a:r>
            <a:r>
              <a:rPr lang="ru-RU" sz="2800" b="1" dirty="0"/>
              <a:t>И</a:t>
            </a:r>
            <a:r>
              <a:rPr lang="ru-RU" sz="2800" b="1" dirty="0" smtClean="0"/>
              <a:t>вана </a:t>
            </a:r>
            <a:r>
              <a:rPr lang="en-US" sz="2800" b="1" dirty="0" smtClean="0"/>
              <a:t>IV</a:t>
            </a:r>
            <a:endParaRPr lang="ru-RU" sz="2800" b="1" dirty="0" smtClean="0"/>
          </a:p>
          <a:p>
            <a:pPr marL="0" indent="0">
              <a:buNone/>
            </a:pPr>
            <a:r>
              <a:rPr lang="ru-RU" sz="2800" b="1" dirty="0" smtClean="0"/>
              <a:t>3.Венчание на царство</a:t>
            </a:r>
          </a:p>
          <a:p>
            <a:pPr marL="0" indent="0">
              <a:buNone/>
            </a:pPr>
            <a:r>
              <a:rPr lang="ru-RU" sz="2800" b="1" dirty="0" smtClean="0"/>
              <a:t>4.Московское восстание 1547 г.</a:t>
            </a:r>
          </a:p>
          <a:p>
            <a:pPr marL="0" indent="0">
              <a:buNone/>
            </a:pPr>
            <a:r>
              <a:rPr lang="ru-RU" sz="2800" b="1" dirty="0" smtClean="0"/>
              <a:t>5.Избранная Рада. </a:t>
            </a:r>
          </a:p>
          <a:p>
            <a:pPr marL="0" indent="0">
              <a:buNone/>
            </a:pPr>
            <a:r>
              <a:rPr lang="ru-RU" sz="2800" b="1" dirty="0" smtClean="0"/>
              <a:t>6.Укрепление центральной власти</a:t>
            </a:r>
          </a:p>
          <a:p>
            <a:pPr marL="0" indent="0">
              <a:buNone/>
            </a:pPr>
            <a:r>
              <a:rPr lang="ru-RU" sz="2800" b="1" dirty="0" smtClean="0"/>
              <a:t>7.В</a:t>
            </a:r>
            <a:r>
              <a:rPr lang="ru-RU" b="1" dirty="0" smtClean="0"/>
              <a:t>оенная реформа</a:t>
            </a:r>
            <a:endParaRPr lang="ru-RU" b="1" dirty="0"/>
          </a:p>
          <a:p>
            <a:pPr marL="0" indent="0">
              <a:buNone/>
            </a:pPr>
            <a:r>
              <a:rPr lang="ru-RU" b="1" dirty="0" smtClean="0"/>
              <a:t>8.Реформы местного управления и налогообложения</a:t>
            </a:r>
            <a:endParaRPr lang="ru-RU" b="1" dirty="0" smtClean="0">
              <a:latin typeface="Arial" charset="0"/>
              <a:ea typeface="Malgun Gothic" pitchFamily="34" charset="-127"/>
              <a:cs typeface="Arial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3309690"/>
              </p:ext>
            </p:extLst>
          </p:nvPr>
        </p:nvGraphicFramePr>
        <p:xfrm>
          <a:off x="251520" y="476673"/>
          <a:ext cx="8568952" cy="1685544"/>
        </p:xfrm>
        <a:graphic>
          <a:graphicData uri="http://schemas.openxmlformats.org/drawingml/2006/table">
            <a:tbl>
              <a:tblPr/>
              <a:tblGrid>
                <a:gridCol w="2592288">
                  <a:extLst>
                    <a:ext uri="{9D8B030D-6E8A-4147-A177-3AD203B41FA5}">
                      <a16:colId xmlns="" xmlns:a16="http://schemas.microsoft.com/office/drawing/2014/main" val="2803203787"/>
                    </a:ext>
                  </a:extLst>
                </a:gridCol>
                <a:gridCol w="3092113">
                  <a:extLst>
                    <a:ext uri="{9D8B030D-6E8A-4147-A177-3AD203B41FA5}">
                      <a16:colId xmlns="" xmlns:a16="http://schemas.microsoft.com/office/drawing/2014/main" val="2361774560"/>
                    </a:ext>
                  </a:extLst>
                </a:gridCol>
                <a:gridCol w="2884551">
                  <a:extLst>
                    <a:ext uri="{9D8B030D-6E8A-4147-A177-3AD203B41FA5}">
                      <a16:colId xmlns="" xmlns:a16="http://schemas.microsoft.com/office/drawing/2014/main" val="4180918784"/>
                    </a:ext>
                  </a:extLst>
                </a:gridCol>
              </a:tblGrid>
              <a:tr h="1685544">
                <a:tc>
                  <a:txBody>
                    <a:bodyPr/>
                    <a:lstStyle/>
                    <a:p>
                      <a:pPr algn="just" rtl="0">
                        <a:lnSpc>
                          <a:spcPct val="120000"/>
                        </a:lnSpc>
                      </a:pPr>
                      <a:r>
                        <a:rPr lang="ru-RU" sz="4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Знаю</a:t>
                      </a:r>
                      <a:endParaRPr lang="ru-RU" sz="4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20000"/>
                        </a:lnSpc>
                      </a:pPr>
                      <a:r>
                        <a:rPr lang="ru-RU" sz="44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Хочу узнать</a:t>
                      </a:r>
                      <a:endParaRPr lang="ru-RU" sz="4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20000"/>
                        </a:lnSpc>
                      </a:pPr>
                      <a:r>
                        <a:rPr lang="ru-RU" sz="44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Узнал</a:t>
                      </a:r>
                      <a:endParaRPr lang="ru-RU" sz="4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64385912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56221974"/>
              </p:ext>
            </p:extLst>
          </p:nvPr>
        </p:nvGraphicFramePr>
        <p:xfrm>
          <a:off x="251520" y="2162217"/>
          <a:ext cx="8568952" cy="3787062"/>
        </p:xfrm>
        <a:graphic>
          <a:graphicData uri="http://schemas.openxmlformats.org/drawingml/2006/table">
            <a:tbl>
              <a:tblPr/>
              <a:tblGrid>
                <a:gridCol w="2592288">
                  <a:extLst>
                    <a:ext uri="{9D8B030D-6E8A-4147-A177-3AD203B41FA5}">
                      <a16:colId xmlns="" xmlns:a16="http://schemas.microsoft.com/office/drawing/2014/main" val="3781041729"/>
                    </a:ext>
                  </a:extLst>
                </a:gridCol>
                <a:gridCol w="3096344">
                  <a:extLst>
                    <a:ext uri="{9D8B030D-6E8A-4147-A177-3AD203B41FA5}">
                      <a16:colId xmlns="" xmlns:a16="http://schemas.microsoft.com/office/drawing/2014/main" val="273900313"/>
                    </a:ext>
                  </a:extLst>
                </a:gridCol>
                <a:gridCol w="2880320">
                  <a:extLst>
                    <a:ext uri="{9D8B030D-6E8A-4147-A177-3AD203B41FA5}">
                      <a16:colId xmlns="" xmlns:a16="http://schemas.microsoft.com/office/drawing/2014/main" val="134163756"/>
                    </a:ext>
                  </a:extLst>
                </a:gridCol>
              </a:tblGrid>
              <a:tr h="1262354">
                <a:tc>
                  <a:txBody>
                    <a:bodyPr/>
                    <a:lstStyle/>
                    <a:p>
                      <a:pPr algn="l" rtl="0">
                        <a:lnSpc>
                          <a:spcPct val="120000"/>
                        </a:lnSpc>
                      </a:pP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20000"/>
                        </a:lnSpc>
                      </a:pP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20000"/>
                        </a:lnSpc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67588006"/>
                  </a:ext>
                </a:extLst>
              </a:tr>
              <a:tr h="1262354">
                <a:tc>
                  <a:txBody>
                    <a:bodyPr/>
                    <a:lstStyle/>
                    <a:p>
                      <a:pPr algn="l" rtl="0">
                        <a:lnSpc>
                          <a:spcPct val="120000"/>
                        </a:lnSpc>
                      </a:pP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20000"/>
                        </a:lnSpc>
                      </a:pP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20000"/>
                        </a:lnSpc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06160149"/>
                  </a:ext>
                </a:extLst>
              </a:tr>
              <a:tr h="1262354">
                <a:tc>
                  <a:txBody>
                    <a:bodyPr/>
                    <a:lstStyle/>
                    <a:p>
                      <a:pPr algn="just" rtl="0">
                        <a:lnSpc>
                          <a:spcPct val="120000"/>
                        </a:lnSpc>
                      </a:pP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20000"/>
                        </a:lnSpc>
                      </a:pP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20000"/>
                        </a:lnSpc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2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6392637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4205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800000"/>
                </a:solidFill>
              </a:rPr>
              <a:t>Правление Елены Глинской</a:t>
            </a:r>
            <a:br>
              <a:rPr lang="ru-RU" b="1" smtClean="0">
                <a:solidFill>
                  <a:srgbClr val="800000"/>
                </a:solidFill>
              </a:rPr>
            </a:br>
            <a:endParaRPr lang="ru-RU" b="1" smtClean="0">
              <a:solidFill>
                <a:srgbClr val="800000"/>
              </a:solidFill>
            </a:endParaRPr>
          </a:p>
        </p:txBody>
      </p:sp>
      <p:pic>
        <p:nvPicPr>
          <p:cNvPr id="4099" name="Picture 2" descr="Елена Васильевна Глинска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143000"/>
            <a:ext cx="2071687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Прямоугольник 7"/>
          <p:cNvSpPr>
            <a:spLocks noChangeArrowheads="1"/>
          </p:cNvSpPr>
          <p:nvPr/>
        </p:nvSpPr>
        <p:spPr bwMode="auto">
          <a:xfrm>
            <a:off x="2500313" y="1000125"/>
            <a:ext cx="6357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Годы жизни: около 1508 – 4 апреля (13 апреля )1538</a:t>
            </a:r>
            <a:br>
              <a:rPr lang="ru-RU" b="1"/>
            </a:br>
            <a:r>
              <a:rPr lang="ru-RU" b="1"/>
              <a:t>Годы правления: 1533-1538</a:t>
            </a:r>
          </a:p>
        </p:txBody>
      </p:sp>
      <p:sp>
        <p:nvSpPr>
          <p:cNvPr id="4101" name="Прямоугольник 8"/>
          <p:cNvSpPr>
            <a:spLocks noChangeArrowheads="1"/>
          </p:cNvSpPr>
          <p:nvPr/>
        </p:nvSpPr>
        <p:spPr bwMode="auto">
          <a:xfrm>
            <a:off x="285750" y="4429125"/>
            <a:ext cx="2000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b="1"/>
              <a:t>Елена Глинская</a:t>
            </a:r>
            <a:br>
              <a:rPr lang="ru-RU" sz="1200" b="1"/>
            </a:br>
            <a:r>
              <a:rPr lang="ru-RU" sz="1200" b="1"/>
              <a:t>Реконструкция по черепу, С. Никитин, 1999 г.</a:t>
            </a:r>
          </a:p>
        </p:txBody>
      </p:sp>
      <p:sp>
        <p:nvSpPr>
          <p:cNvPr id="4102" name="Прямоугольник 9"/>
          <p:cNvSpPr>
            <a:spLocks noChangeArrowheads="1"/>
          </p:cNvSpPr>
          <p:nvPr/>
        </p:nvSpPr>
        <p:spPr bwMode="auto">
          <a:xfrm>
            <a:off x="2500313" y="1636712"/>
            <a:ext cx="6357937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/>
              <a:t>После </a:t>
            </a:r>
            <a:r>
              <a:rPr lang="ru-RU" dirty="0"/>
              <a:t>смерти  Василия III (1533 г.) великим князем стал его сын, Иван. Но фактически власть оказалась в руках Елены Глинской – матери Ивана (ей было примерно 25 лет) В период ее правления был начат ряд реформ, направленных на укрепление великокняжеской власти. </a:t>
            </a:r>
          </a:p>
          <a:p>
            <a:pPr algn="ctr"/>
            <a:r>
              <a:rPr lang="ru-RU" b="1" dirty="0"/>
              <a:t>Реформы.</a:t>
            </a:r>
            <a:r>
              <a:rPr lang="ru-RU" dirty="0"/>
              <a:t> </a:t>
            </a:r>
          </a:p>
          <a:p>
            <a:r>
              <a:rPr lang="ru-RU" sz="2400" dirty="0"/>
              <a:t>–Денежная (утверждение единой </a:t>
            </a:r>
            <a:r>
              <a:rPr lang="ru-RU" sz="2400" dirty="0" smtClean="0"/>
              <a:t>общегосударственной </a:t>
            </a:r>
            <a:r>
              <a:rPr lang="ru-RU" sz="2400" dirty="0"/>
              <a:t>системы </a:t>
            </a:r>
            <a:r>
              <a:rPr lang="ru-RU" sz="2400" dirty="0" smtClean="0"/>
              <a:t>счёта, введение копейки</a:t>
            </a:r>
            <a:r>
              <a:rPr lang="ru-RU" sz="2400" dirty="0"/>
              <a:t>). </a:t>
            </a:r>
          </a:p>
          <a:p>
            <a:r>
              <a:rPr lang="ru-RU" sz="2400" dirty="0"/>
              <a:t>– Единые для всех меры веса и </a:t>
            </a:r>
            <a:r>
              <a:rPr lang="ru-RU" sz="2400" dirty="0" smtClean="0"/>
              <a:t>длины. </a:t>
            </a:r>
            <a:endParaRPr lang="ru-RU" sz="2400" dirty="0"/>
          </a:p>
          <a:p>
            <a:r>
              <a:rPr lang="ru-RU" sz="2400" dirty="0"/>
              <a:t>– Укрепление Москвы. </a:t>
            </a:r>
          </a:p>
          <a:p>
            <a:r>
              <a:rPr lang="ru-RU" sz="2400" dirty="0"/>
              <a:t>– Строительство стен Китай-города. </a:t>
            </a:r>
          </a:p>
          <a:p>
            <a:r>
              <a:rPr lang="ru-RU" sz="2400" dirty="0"/>
              <a:t>– Стабилизация отношений с Польшей и Швецией. </a:t>
            </a:r>
          </a:p>
          <a:p>
            <a:r>
              <a:rPr lang="ru-RU" sz="2400" dirty="0" smtClean="0"/>
              <a:t> - Заключено </a:t>
            </a:r>
            <a:r>
              <a:rPr lang="ru-RU" sz="2400" dirty="0"/>
              <a:t>перемирие с Литвой (</a:t>
            </a:r>
            <a:r>
              <a:rPr lang="ru-RU" sz="2400" dirty="0" smtClean="0"/>
              <a:t>1537 </a:t>
            </a:r>
            <a:r>
              <a:rPr lang="ru-RU" sz="2400" dirty="0"/>
              <a:t>г</a:t>
            </a:r>
            <a:r>
              <a:rPr lang="ru-RU" sz="2400" dirty="0" smtClean="0"/>
              <a:t>.)</a:t>
            </a:r>
            <a:endParaRPr lang="ru-RU" sz="24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70" decel="100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770" decel="100000"/>
                                        <p:tgtEl>
                                          <p:spTgt spid="41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0" grpId="0"/>
      <p:bldP spid="4101" grpId="0"/>
      <p:bldP spid="41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868363"/>
          </a:xfrm>
        </p:spPr>
        <p:txBody>
          <a:bodyPr/>
          <a:lstStyle/>
          <a:p>
            <a:r>
              <a:rPr lang="ru-RU" sz="3600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Боярское правление (</a:t>
            </a:r>
            <a:r>
              <a:rPr lang="ru-RU" sz="3600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1538-1547)</a:t>
            </a:r>
            <a:endParaRPr lang="ru-RU" sz="3600" b="1" dirty="0" smtClean="0">
              <a:solidFill>
                <a:srgbClr val="800000"/>
              </a:solidFill>
              <a:latin typeface="Arial" charset="0"/>
              <a:cs typeface="Arial" charset="0"/>
            </a:endParaRPr>
          </a:p>
        </p:txBody>
      </p:sp>
      <p:pic>
        <p:nvPicPr>
          <p:cNvPr id="6148" name="Рисунок 6" descr="http://www.clker.com/cliparts/c/e/3/4/1197149921483170476zeimusu_Crossed_swords.svg.med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500" y="1357313"/>
            <a:ext cx="1071563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9"/>
          <p:cNvGrpSpPr/>
          <p:nvPr/>
        </p:nvGrpSpPr>
        <p:grpSpPr>
          <a:xfrm>
            <a:off x="1000100" y="1071546"/>
            <a:ext cx="2732484" cy="1639490"/>
            <a:chOff x="918421" y="1378"/>
            <a:chExt cx="2732484" cy="163949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1" name="Прямоугольник 10"/>
            <p:cNvSpPr/>
            <p:nvPr/>
          </p:nvSpPr>
          <p:spPr>
            <a:xfrm>
              <a:off x="918421" y="1378"/>
              <a:ext cx="2732484" cy="1639490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рямоугольник 11"/>
            <p:cNvSpPr/>
            <p:nvPr/>
          </p:nvSpPr>
          <p:spPr>
            <a:xfrm>
              <a:off x="918421" y="1378"/>
              <a:ext cx="2732484" cy="16394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7160" tIns="137160" rIns="137160" bIns="137160" spcCol="127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3600" dirty="0">
                  <a:latin typeface="Arial" pitchFamily="34" charset="0"/>
                  <a:cs typeface="Arial" pitchFamily="34" charset="0"/>
                </a:rPr>
                <a:t>Боярский род Шуйских</a:t>
              </a:r>
            </a:p>
          </p:txBody>
        </p:sp>
      </p:grpSp>
      <p:grpSp>
        <p:nvGrpSpPr>
          <p:cNvPr id="3" name="Группа 12"/>
          <p:cNvGrpSpPr/>
          <p:nvPr/>
        </p:nvGrpSpPr>
        <p:grpSpPr>
          <a:xfrm>
            <a:off x="5357818" y="1071546"/>
            <a:ext cx="2928958" cy="1643074"/>
            <a:chOff x="367429" y="265305"/>
            <a:chExt cx="3001714" cy="180102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4" name="Прямоугольник 13"/>
            <p:cNvSpPr/>
            <p:nvPr/>
          </p:nvSpPr>
          <p:spPr>
            <a:xfrm>
              <a:off x="367429" y="265305"/>
              <a:ext cx="3001714" cy="1801028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Прямоугольник 14"/>
            <p:cNvSpPr/>
            <p:nvPr/>
          </p:nvSpPr>
          <p:spPr>
            <a:xfrm>
              <a:off x="367429" y="265305"/>
              <a:ext cx="3001714" cy="180102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7160" tIns="137160" rIns="137160" bIns="137160" spcCol="1270" anchor="ctr"/>
            <a:lstStyle/>
            <a:p>
              <a:pPr algn="ctr" defTabSz="1600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3600" dirty="0">
                  <a:latin typeface="Arial" pitchFamily="34" charset="0"/>
                  <a:cs typeface="Arial" pitchFamily="34" charset="0"/>
                </a:rPr>
                <a:t>Боярский род Бельских</a:t>
              </a:r>
            </a:p>
          </p:txBody>
        </p:sp>
      </p:grpSp>
      <p:grpSp>
        <p:nvGrpSpPr>
          <p:cNvPr id="4" name="Группа 15"/>
          <p:cNvGrpSpPr/>
          <p:nvPr/>
        </p:nvGrpSpPr>
        <p:grpSpPr>
          <a:xfrm>
            <a:off x="1285852" y="3071810"/>
            <a:ext cx="6742750" cy="642942"/>
            <a:chOff x="915584" y="0"/>
            <a:chExt cx="6742750" cy="116407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7" name="Прямоугольник 16"/>
            <p:cNvSpPr/>
            <p:nvPr/>
          </p:nvSpPr>
          <p:spPr>
            <a:xfrm>
              <a:off x="915584" y="0"/>
              <a:ext cx="6742750" cy="1164074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Прямоугольник 17"/>
            <p:cNvSpPr/>
            <p:nvPr/>
          </p:nvSpPr>
          <p:spPr>
            <a:xfrm>
              <a:off x="915584" y="0"/>
              <a:ext cx="6742750" cy="11640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76200" rIns="76200" bIns="76200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400" dirty="0">
                  <a:latin typeface="Arial" pitchFamily="34" charset="0"/>
                  <a:cs typeface="Arial" pitchFamily="34" charset="0"/>
                </a:rPr>
                <a:t>Расправы с политическими противниками, казни, убийства</a:t>
              </a:r>
            </a:p>
          </p:txBody>
        </p:sp>
      </p:grpSp>
      <p:grpSp>
        <p:nvGrpSpPr>
          <p:cNvPr id="5" name="Группа 18"/>
          <p:cNvGrpSpPr/>
          <p:nvPr/>
        </p:nvGrpSpPr>
        <p:grpSpPr>
          <a:xfrm>
            <a:off x="1285852" y="4786322"/>
            <a:ext cx="6786610" cy="714380"/>
            <a:chOff x="27610" y="1914052"/>
            <a:chExt cx="8201989" cy="140791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0" name="Прямоугольник 19"/>
            <p:cNvSpPr/>
            <p:nvPr/>
          </p:nvSpPr>
          <p:spPr>
            <a:xfrm>
              <a:off x="27610" y="1914052"/>
              <a:ext cx="8201989" cy="1407916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Прямоугольник 20"/>
            <p:cNvSpPr/>
            <p:nvPr/>
          </p:nvSpPr>
          <p:spPr>
            <a:xfrm>
              <a:off x="27610" y="1914052"/>
              <a:ext cx="8201989" cy="140791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91440" bIns="91440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400" dirty="0">
                  <a:latin typeface="Arial" pitchFamily="34" charset="0"/>
                  <a:cs typeface="Arial" pitchFamily="34" charset="0"/>
                </a:rPr>
                <a:t>Раздача своим сторонникам земли и привилегий </a:t>
              </a:r>
            </a:p>
          </p:txBody>
        </p:sp>
      </p:grpSp>
      <p:grpSp>
        <p:nvGrpSpPr>
          <p:cNvPr id="6" name="Группа 21"/>
          <p:cNvGrpSpPr/>
          <p:nvPr/>
        </p:nvGrpSpPr>
        <p:grpSpPr>
          <a:xfrm>
            <a:off x="1214414" y="5786454"/>
            <a:ext cx="6858048" cy="642942"/>
            <a:chOff x="62865" y="2850131"/>
            <a:chExt cx="8252700" cy="131481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3" name="Прямоугольник 22"/>
            <p:cNvSpPr/>
            <p:nvPr/>
          </p:nvSpPr>
          <p:spPr>
            <a:xfrm>
              <a:off x="148831" y="2850131"/>
              <a:ext cx="8166734" cy="1314819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Прямоугольник 23"/>
            <p:cNvSpPr/>
            <p:nvPr/>
          </p:nvSpPr>
          <p:spPr>
            <a:xfrm>
              <a:off x="62865" y="2850131"/>
              <a:ext cx="8166734" cy="13148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91440" bIns="91440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400" dirty="0">
                  <a:latin typeface="Arial" pitchFamily="34" charset="0"/>
                  <a:cs typeface="Arial" pitchFamily="34" charset="0"/>
                </a:rPr>
                <a:t>Увеличение поборов с населения</a:t>
              </a:r>
            </a:p>
          </p:txBody>
        </p:sp>
      </p:grpSp>
      <p:grpSp>
        <p:nvGrpSpPr>
          <p:cNvPr id="7" name="Группа 24"/>
          <p:cNvGrpSpPr/>
          <p:nvPr/>
        </p:nvGrpSpPr>
        <p:grpSpPr>
          <a:xfrm>
            <a:off x="1285852" y="3929066"/>
            <a:ext cx="6786610" cy="597494"/>
            <a:chOff x="9635" y="3085997"/>
            <a:chExt cx="7719898" cy="124043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6" name="Прямоугольник 25"/>
            <p:cNvSpPr/>
            <p:nvPr/>
          </p:nvSpPr>
          <p:spPr>
            <a:xfrm>
              <a:off x="9635" y="3085997"/>
              <a:ext cx="7719898" cy="1240436"/>
            </a:xfrm>
            <a:prstGeom prst="rect">
              <a:avLst/>
            </a:prstGeom>
            <a:blipFill dpi="0" rotWithShape="0">
              <a:blip r:embed="rId4" cstate="print">
                <a:duotone>
                  <a:schemeClr val="accent2">
                    <a:hueOff val="0"/>
                    <a:satOff val="0"/>
                    <a:lumOff val="0"/>
                    <a:alphaOff val="0"/>
                    <a:shade val="40000"/>
                  </a:schemeClr>
                  <a:schemeClr val="accent2">
                    <a:hueOff val="0"/>
                    <a:satOff val="0"/>
                    <a:lumOff val="0"/>
                    <a:alphaOff val="0"/>
                    <a:tint val="42000"/>
                  </a:schemeClr>
                </a:duotone>
              </a:blip>
              <a:srcRect/>
              <a:tile tx="0" ty="0" sx="40000" sy="40000" flip="none" algn="tl"/>
            </a:blipFill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Прямоугольник 26"/>
            <p:cNvSpPr/>
            <p:nvPr/>
          </p:nvSpPr>
          <p:spPr>
            <a:xfrm>
              <a:off x="9635" y="3085997"/>
              <a:ext cx="7719898" cy="124043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91440" bIns="91440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2400" dirty="0">
                  <a:latin typeface="Arial" pitchFamily="34" charset="0"/>
                  <a:cs typeface="Arial" pitchFamily="34" charset="0"/>
                </a:rPr>
                <a:t>Расхищение государственной казны</a:t>
              </a: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4"/>
          <p:cNvSpPr>
            <a:spLocks noChangeArrowheads="1"/>
          </p:cNvSpPr>
          <p:nvPr/>
        </p:nvSpPr>
        <p:spPr bwMode="auto">
          <a:xfrm>
            <a:off x="1214438" y="0"/>
            <a:ext cx="67865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800000"/>
                </a:solidFill>
              </a:rPr>
              <a:t>Венчание на царство. Первый «царь всея Руси»</a:t>
            </a:r>
          </a:p>
        </p:txBody>
      </p:sp>
      <p:pic>
        <p:nvPicPr>
          <p:cNvPr id="8195" name="Содержимое 5" descr="Картинка 29 из 578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4000500"/>
            <a:ext cx="3357562" cy="2476500"/>
          </a:xfrm>
        </p:spPr>
      </p:pic>
      <p:pic>
        <p:nvPicPr>
          <p:cNvPr id="8196" name="Рисунок 6" descr="Картинка 49 из 5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13" y="3143250"/>
            <a:ext cx="1643062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Прямоугольник 7"/>
          <p:cNvSpPr>
            <a:spLocks noChangeArrowheads="1"/>
          </p:cNvSpPr>
          <p:nvPr/>
        </p:nvSpPr>
        <p:spPr bwMode="auto">
          <a:xfrm>
            <a:off x="3214688" y="1285875"/>
            <a:ext cx="478631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800000"/>
                </a:solidFill>
              </a:rPr>
              <a:t>В 1547 </a:t>
            </a:r>
            <a:r>
              <a:rPr lang="ru-RU" sz="2800" b="1" dirty="0" smtClean="0">
                <a:solidFill>
                  <a:srgbClr val="800000"/>
                </a:solidFill>
              </a:rPr>
              <a:t>г. митрополит </a:t>
            </a:r>
            <a:r>
              <a:rPr lang="ru-RU" sz="2800" b="1" dirty="0" err="1">
                <a:solidFill>
                  <a:srgbClr val="800000"/>
                </a:solidFill>
              </a:rPr>
              <a:t>Макарий</a:t>
            </a:r>
            <a:r>
              <a:rPr lang="ru-RU" sz="2800" b="1" dirty="0">
                <a:solidFill>
                  <a:srgbClr val="800000"/>
                </a:solidFill>
              </a:rPr>
              <a:t> </a:t>
            </a:r>
            <a:r>
              <a:rPr lang="ru-RU" sz="2800" b="1" dirty="0" smtClean="0">
                <a:solidFill>
                  <a:srgbClr val="800000"/>
                </a:solidFill>
              </a:rPr>
              <a:t> венчал </a:t>
            </a:r>
            <a:r>
              <a:rPr lang="ru-RU" sz="2800" b="1" dirty="0">
                <a:solidFill>
                  <a:srgbClr val="800000"/>
                </a:solidFill>
              </a:rPr>
              <a:t>Ивана  на царство в Успенском соборе Московского Кремля.</a:t>
            </a:r>
          </a:p>
        </p:txBody>
      </p:sp>
      <p:pic>
        <p:nvPicPr>
          <p:cNvPr id="8198" name="Рисунок 8" descr="Barmy (Armoury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5" y="4357688"/>
            <a:ext cx="2166938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Прямоугольник 9"/>
          <p:cNvSpPr>
            <a:spLocks noChangeArrowheads="1"/>
          </p:cNvSpPr>
          <p:nvPr/>
        </p:nvSpPr>
        <p:spPr bwMode="auto">
          <a:xfrm>
            <a:off x="3714750" y="5929313"/>
            <a:ext cx="4643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800000"/>
                </a:solidFill>
              </a:rPr>
              <a:t>Бармы</a:t>
            </a:r>
            <a:r>
              <a:rPr lang="ru-RU" sz="1200" b="1"/>
              <a:t> – широкое оплечье с нашитыми на него изображениями религиозного характера и драгоценными камнями, надевались русскими князьями и царями при коронации и во время торжественных выходов.</a:t>
            </a:r>
          </a:p>
        </p:txBody>
      </p:sp>
      <p:pic>
        <p:nvPicPr>
          <p:cNvPr id="8200" name="Рисунок 10" descr="Файл:Dormition Cathedral, Moscow.jpg"/>
          <p:cNvPicPr>
            <a:picLocks noChangeAspect="1" noChangeArrowheads="1"/>
          </p:cNvPicPr>
          <p:nvPr/>
        </p:nvPicPr>
        <p:blipFill>
          <a:blip r:embed="rId5" cstate="print"/>
          <a:srcRect t="9804" b="17973"/>
          <a:stretch>
            <a:fillRect/>
          </a:stretch>
        </p:blipFill>
        <p:spPr bwMode="auto">
          <a:xfrm>
            <a:off x="571500" y="1357313"/>
            <a:ext cx="2357438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7" grpId="0"/>
      <p:bldP spid="819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5400" b="1" smtClean="0">
                <a:solidFill>
                  <a:srgbClr val="C00000"/>
                </a:solidFill>
              </a:rPr>
              <a:t>Вопрос:</a:t>
            </a:r>
            <a:r>
              <a:rPr lang="ru-RU" sz="5400" smtClean="0"/>
              <a:t> </a:t>
            </a:r>
            <a:r>
              <a:rPr lang="ru-RU" sz="5400" b="1" i="1" smtClean="0"/>
              <a:t>До этого времени кого называли царями на Руси?</a:t>
            </a:r>
            <a:endParaRPr lang="ru-RU" sz="5400" b="1" smtClean="0"/>
          </a:p>
          <a:p>
            <a:endParaRPr lang="ru-RU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571500" y="1556792"/>
            <a:ext cx="8229600" cy="4525963"/>
          </a:xfrm>
        </p:spPr>
        <p:txBody>
          <a:bodyPr/>
          <a:lstStyle/>
          <a:p>
            <a:r>
              <a:rPr lang="ru-RU" sz="2800" b="1" dirty="0" smtClean="0"/>
              <a:t>Уравнивало Ивана IV с восточными соседями : астраханским и казанским ханами – наследниками Золотой Орды, недавними повелителями Руси и с европейскими правителями.</a:t>
            </a:r>
          </a:p>
          <a:p>
            <a:r>
              <a:rPr lang="ru-RU" sz="2800" b="1" dirty="0" smtClean="0"/>
              <a:t>Возвышало Ивана IV над другими князьями. Он  почитался как великий государь</a:t>
            </a:r>
          </a:p>
          <a:p>
            <a:r>
              <a:rPr lang="ru-RU" sz="2800" b="1" dirty="0" smtClean="0"/>
              <a:t>Имело значение для церкви: с этого момента царская власть брала на себя заботу о сохранении прав и привилегий церкви. Царь считался «помазанником божьим.</a:t>
            </a:r>
          </a:p>
          <a:p>
            <a:endParaRPr lang="ru-RU" sz="2800" b="1" dirty="0" smtClean="0"/>
          </a:p>
        </p:txBody>
      </p:sp>
      <p:sp>
        <p:nvSpPr>
          <p:cNvPr id="10243" name="Прямоугольник 4"/>
          <p:cNvSpPr>
            <a:spLocks noChangeArrowheads="1"/>
          </p:cNvSpPr>
          <p:nvPr/>
        </p:nvSpPr>
        <p:spPr bwMode="auto">
          <a:xfrm>
            <a:off x="571500" y="214313"/>
            <a:ext cx="8001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800000"/>
                </a:solidFill>
              </a:rPr>
              <a:t>Историческое значение провозглашения Ивана IV царем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/>
      <p:bldP spid="1024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77809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S Yermak_D" pitchFamily="66" charset="-52"/>
              </a:rPr>
              <a:t>МОСКОВСКОЕ ВОССТАНИЕ</a:t>
            </a:r>
            <a:endParaRPr lang="ru-RU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52737"/>
            <a:ext cx="8567100" cy="22891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К концу боярского правления центральная власть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утратила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всякий авторитет. Роптал народ, задавленный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налогами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и произволом. В итоге 24 июня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1547 г.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 во время страшного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пожара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в Москве начался бунт. Народные восстания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убедили царя в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необходимости проведения реформ, направленных на укрепление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центральной власти.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/>
        </p:blipFill>
        <p:spPr bwMode="auto">
          <a:xfrm>
            <a:off x="4283968" y="3341898"/>
            <a:ext cx="4491322" cy="328827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3341899"/>
            <a:ext cx="3960440" cy="32882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</a:t>
            </a:r>
            <a:r>
              <a:rPr lang="ru-RU" sz="21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этого вошел </a:t>
            </a:r>
            <a:r>
              <a:rPr lang="ru-RU" sz="21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страх в душу мою и трепет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кости </a:t>
            </a:r>
            <a:r>
              <a:rPr lang="ru-RU" sz="21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мои, и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смирился дух </a:t>
            </a:r>
            <a:r>
              <a:rPr lang="ru-RU" sz="21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мой», — вспоминал позже Иван IV. Он был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вынужден выслушать </a:t>
            </a:r>
            <a:r>
              <a:rPr lang="ru-RU" sz="21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горячую речь придворного священника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Сильвестра </a:t>
            </a:r>
            <a:r>
              <a:rPr lang="ru-RU" sz="21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своем нерадении к </a:t>
            </a:r>
            <a:r>
              <a:rPr lang="ru-RU" sz="21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государственным делам</a:t>
            </a:r>
            <a:r>
              <a:rPr lang="ru-RU" sz="21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50181659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778098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S Yermak_D" pitchFamily="66" charset="-52"/>
              </a:rPr>
              <a:t>ИЗБРАННАЯ РАДА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196752"/>
            <a:ext cx="8640960" cy="1368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Ко времени венчания Ивана IV на царство вокруг него сложился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круг талантливых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государственных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деятелей: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Избранная рада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—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ближняя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государева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дума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(неофициальное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правительство), просуществует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до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1560 г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80928"/>
            <a:ext cx="2874781" cy="3600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08920"/>
            <a:ext cx="2643626" cy="361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228184" y="2708920"/>
            <a:ext cx="2664296" cy="38884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itchFamily="2" charset="2"/>
              <a:buChar char="v"/>
            </a:pPr>
            <a:endParaRPr lang="ru-RU" sz="20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309320"/>
            <a:ext cx="2874781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А.Ф. АДАШЕВ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8064" y="6309320"/>
            <a:ext cx="2880319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СИЛЬВЕСТР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268795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8229600" cy="981869"/>
          </a:xfrm>
        </p:spPr>
        <p:txBody>
          <a:bodyPr/>
          <a:lstStyle/>
          <a:p>
            <a:pPr algn="l"/>
            <a:r>
              <a:rPr lang="ru-RU" sz="4000" b="1" i="1" dirty="0" smtClean="0">
                <a:solidFill>
                  <a:srgbClr val="800000"/>
                </a:solidFill>
              </a:rPr>
              <a:t>Избранная рада </a:t>
            </a:r>
            <a:r>
              <a:rPr lang="ru-RU" sz="3200" b="1" dirty="0" smtClean="0">
                <a:solidFill>
                  <a:srgbClr val="800000"/>
                </a:solidFill>
              </a:rPr>
              <a:t>- </a:t>
            </a:r>
            <a:r>
              <a:rPr lang="ru-RU" sz="3200" b="1" dirty="0" smtClean="0"/>
              <a:t>неофициальное правительство в </a:t>
            </a:r>
            <a:r>
              <a:rPr lang="ru-RU" sz="3200" b="1" dirty="0"/>
              <a:t>конце 1540-1550 </a:t>
            </a:r>
            <a:r>
              <a:rPr lang="ru-RU" sz="3200" b="1" dirty="0" smtClean="0"/>
              <a:t>годов</a:t>
            </a:r>
            <a:endParaRPr lang="ru-RU" sz="3200" dirty="0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500063" y="164306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3600" b="1" dirty="0" smtClean="0">
                <a:solidFill>
                  <a:srgbClr val="800000"/>
                </a:solidFill>
              </a:rPr>
              <a:t>        </a:t>
            </a:r>
            <a:r>
              <a:rPr lang="ru-RU" sz="3600" b="1" dirty="0" smtClean="0">
                <a:solidFill>
                  <a:srgbClr val="C00000"/>
                </a:solidFill>
              </a:rPr>
              <a:t>Состав Избранной рады:</a:t>
            </a:r>
          </a:p>
          <a:p>
            <a:r>
              <a:rPr lang="ru-RU" sz="3600" b="1" dirty="0" smtClean="0"/>
              <a:t>Дворянин Алексей Адашев;</a:t>
            </a:r>
          </a:p>
          <a:p>
            <a:r>
              <a:rPr lang="ru-RU" sz="3600" b="1" dirty="0" smtClean="0"/>
              <a:t>Князья Андрей Курбский и </a:t>
            </a:r>
            <a:r>
              <a:rPr lang="ru-RU" sz="3600" b="1" dirty="0" err="1" smtClean="0"/>
              <a:t>М.Воротынский</a:t>
            </a:r>
            <a:r>
              <a:rPr lang="ru-RU" sz="3600" b="1" dirty="0" smtClean="0"/>
              <a:t>;</a:t>
            </a:r>
          </a:p>
          <a:p>
            <a:r>
              <a:rPr lang="ru-RU" sz="3600" b="1" dirty="0" smtClean="0"/>
              <a:t>Священник Сильвестр;</a:t>
            </a:r>
          </a:p>
          <a:p>
            <a:r>
              <a:rPr lang="ru-RU" sz="3600" b="1" dirty="0" smtClean="0"/>
              <a:t>Дьяк Иван  </a:t>
            </a:r>
            <a:r>
              <a:rPr lang="ru-RU" sz="3600" b="1" dirty="0" err="1" smtClean="0"/>
              <a:t>Висковатый</a:t>
            </a:r>
            <a:r>
              <a:rPr lang="ru-RU" sz="3600" b="1" dirty="0" smtClean="0"/>
              <a:t>.</a:t>
            </a:r>
          </a:p>
          <a:p>
            <a:pPr marL="0" indent="0">
              <a:buNone/>
            </a:pPr>
            <a:r>
              <a:rPr lang="ru-RU" sz="3600" b="1" dirty="0"/>
              <a:t> </a:t>
            </a:r>
            <a:r>
              <a:rPr lang="ru-RU" sz="3600" b="1" i="1" dirty="0" smtClean="0"/>
              <a:t>поддерживал митрополит </a:t>
            </a:r>
            <a:r>
              <a:rPr lang="ru-RU" sz="3600" b="1" i="1" dirty="0" err="1"/>
              <a:t>М</a:t>
            </a:r>
            <a:r>
              <a:rPr lang="ru-RU" sz="3600" b="1" i="1" dirty="0" err="1" smtClean="0"/>
              <a:t>акарий</a:t>
            </a:r>
            <a:endParaRPr lang="ru-RU" sz="3600" b="1" i="1" dirty="0" smtClean="0"/>
          </a:p>
        </p:txBody>
      </p:sp>
      <p:sp>
        <p:nvSpPr>
          <p:cNvPr id="3" name="Выгнутая вниз стрелка 2"/>
          <p:cNvSpPr/>
          <p:nvPr/>
        </p:nvSpPr>
        <p:spPr>
          <a:xfrm rot="17557186">
            <a:off x="7569886" y="5421402"/>
            <a:ext cx="1216152" cy="73152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357188" y="428625"/>
            <a:ext cx="8229600" cy="1143000"/>
          </a:xfrm>
        </p:spPr>
        <p:txBody>
          <a:bodyPr/>
          <a:lstStyle/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Реформы Ивана Грозного</a:t>
            </a:r>
            <a:b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</a:br>
            <a:endParaRPr lang="ru-RU" b="1" smtClean="0">
              <a:solidFill>
                <a:srgbClr val="800000"/>
              </a:solidFill>
              <a:latin typeface="Arial" charset="0"/>
              <a:cs typeface="Arial" charset="0"/>
            </a:endParaRP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571500" y="1428750"/>
            <a:ext cx="8229600" cy="4525963"/>
          </a:xfrm>
        </p:spPr>
        <p:txBody>
          <a:bodyPr/>
          <a:lstStyle/>
          <a:p>
            <a:pPr algn="just"/>
            <a:r>
              <a:rPr lang="ru-RU" sz="3600" b="1" dirty="0" smtClean="0">
                <a:latin typeface="Arial" charset="0"/>
                <a:cs typeface="Arial" charset="0"/>
              </a:rPr>
              <a:t>В 1549 году был созван Земский собор (состав: высшее духовен</a:t>
            </a:r>
            <a:r>
              <a:rPr lang="en-US" sz="3600" b="1" dirty="0" smtClean="0">
                <a:latin typeface="Arial" charset="0"/>
                <a:cs typeface="Arial" charset="0"/>
              </a:rPr>
              <a:t>-</a:t>
            </a:r>
            <a:r>
              <a:rPr lang="ru-RU" sz="3600" b="1" dirty="0" err="1" smtClean="0">
                <a:latin typeface="Arial" charset="0"/>
                <a:cs typeface="Arial" charset="0"/>
              </a:rPr>
              <a:t>ство</a:t>
            </a:r>
            <a:r>
              <a:rPr lang="ru-RU" sz="3600" b="1" dirty="0" smtClean="0">
                <a:latin typeface="Arial" charset="0"/>
                <a:cs typeface="Arial" charset="0"/>
              </a:rPr>
              <a:t>, московское и </a:t>
            </a:r>
            <a:r>
              <a:rPr lang="ru-RU" sz="3600" b="1" dirty="0" err="1" smtClean="0">
                <a:latin typeface="Arial" charset="0"/>
                <a:cs typeface="Arial" charset="0"/>
              </a:rPr>
              <a:t>городовое</a:t>
            </a:r>
            <a:r>
              <a:rPr lang="ru-RU" sz="3600" b="1" dirty="0" smtClean="0">
                <a:latin typeface="Arial" charset="0"/>
                <a:cs typeface="Arial" charset="0"/>
              </a:rPr>
              <a:t> дворянство, купцы, посадские люди, черносошные крестьяне), и на основании его решений было проведено ряд реформ.</a:t>
            </a:r>
          </a:p>
          <a:p>
            <a:endParaRPr lang="ru-RU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1071563"/>
            <a:ext cx="8229600" cy="4525962"/>
          </a:xfrm>
        </p:spPr>
        <p:txBody>
          <a:bodyPr/>
          <a:lstStyle/>
          <a:p>
            <a:r>
              <a:rPr lang="ru-RU" sz="4000" b="1" dirty="0" smtClean="0">
                <a:latin typeface="Arial" charset="0"/>
                <a:cs typeface="Arial" charset="0"/>
              </a:rPr>
              <a:t>Заполните таблицу с.45-47 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23528" y="1844824"/>
          <a:ext cx="8496944" cy="4841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1152128"/>
                <a:gridCol w="3600400"/>
              </a:tblGrid>
              <a:tr h="864096"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Название реформы</a:t>
                      </a:r>
                      <a:endParaRPr lang="ru-RU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Год</a:t>
                      </a:r>
                      <a:endParaRPr lang="ru-RU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Содержание</a:t>
                      </a:r>
                      <a:endParaRPr lang="ru-RU" sz="2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Правовая реформа</a:t>
                      </a:r>
                      <a:endParaRPr lang="ru-RU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7928"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Реформа центрального управления</a:t>
                      </a:r>
                      <a:endParaRPr lang="ru-RU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7888"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Церковная</a:t>
                      </a:r>
                      <a:r>
                        <a:rPr lang="ru-RU" sz="2500" baseline="0" dirty="0" smtClean="0"/>
                        <a:t> реформа</a:t>
                      </a:r>
                      <a:endParaRPr lang="ru-RU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Военная реформа</a:t>
                      </a:r>
                      <a:endParaRPr lang="ru-RU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Реформа местного управления</a:t>
                      </a:r>
                      <a:endParaRPr lang="ru-RU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34960">
                <a:tc>
                  <a:txBody>
                    <a:bodyPr/>
                    <a:lstStyle/>
                    <a:p>
                      <a:r>
                        <a:rPr lang="ru-RU" sz="2500" dirty="0" smtClean="0"/>
                        <a:t>Реформа налогообложения</a:t>
                      </a:r>
                      <a:endParaRPr lang="ru-RU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/>
          <a:lstStyle/>
          <a:p>
            <a:r>
              <a:rPr lang="ru-RU" sz="5400" b="1" smtClean="0">
                <a:solidFill>
                  <a:srgbClr val="800000"/>
                </a:solidFill>
                <a:latin typeface="Arial" charset="0"/>
                <a:cs typeface="Arial" charset="0"/>
              </a:rPr>
              <a:t>Военная реформа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428625" y="1571625"/>
            <a:ext cx="8229600" cy="3143250"/>
          </a:xfrm>
        </p:spPr>
        <p:txBody>
          <a:bodyPr/>
          <a:lstStyle/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1)Запрещены местнические споры между воеводами</a:t>
            </a:r>
          </a:p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2) Создана «Избранная тысяча»(1070 дворян) в Московском уезде</a:t>
            </a:r>
          </a:p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4)Создано стрелецкое войско</a:t>
            </a:r>
          </a:p>
        </p:txBody>
      </p:sp>
      <p:pic>
        <p:nvPicPr>
          <p:cNvPr id="16388" name="Picture 4" descr="http://gorod.tomsk.ru/uploads/28460/1248672623/1244374591_untitled_20.jpg"/>
          <p:cNvPicPr>
            <a:picLocks noChangeAspect="1" noChangeArrowheads="1"/>
          </p:cNvPicPr>
          <p:nvPr/>
        </p:nvPicPr>
        <p:blipFill>
          <a:blip r:embed="rId2" r:link="rId3" cstate="print">
            <a:clrChange>
              <a:clrFrom>
                <a:srgbClr val="FFFFF7"/>
              </a:clrFrom>
              <a:clrTo>
                <a:srgbClr val="FFFF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2125" y="4143375"/>
            <a:ext cx="3146425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smtClean="0">
                <a:solidFill>
                  <a:srgbClr val="800000"/>
                </a:solidFill>
                <a:latin typeface="Arial" charset="0"/>
                <a:cs typeface="Arial" charset="0"/>
              </a:rPr>
              <a:t>Судебная реформа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1550 г. – принят Судебник Ивана IV.</a:t>
            </a:r>
          </a:p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 Ликвидация привилегий монастырей по податям</a:t>
            </a:r>
          </a:p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Увеличен размер пожилого. </a:t>
            </a:r>
          </a:p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Введено «тягло» и единый налог «большая соха»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smtClean="0">
                <a:solidFill>
                  <a:srgbClr val="800000"/>
                </a:solidFill>
                <a:latin typeface="Arial" charset="0"/>
                <a:cs typeface="Arial" charset="0"/>
              </a:rPr>
              <a:t>Церковная реформа</a:t>
            </a: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1551 г. – принятие Стоглава. Он оформил пантеон</a:t>
            </a:r>
            <a:r>
              <a:rPr lang="en-US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 </a:t>
            </a:r>
            <a:r>
              <a:rPr lang="ru-RU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(список) всех русских святых; регламентировал  церковную жизнь – службы, обряды</a:t>
            </a:r>
          </a:p>
          <a:p>
            <a:r>
              <a:rPr lang="ru-RU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введение единой системы налогов, проведение описи церковных земель</a:t>
            </a:r>
          </a:p>
          <a:p>
            <a:r>
              <a:rPr lang="ru-RU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усиление контроля со стороны государства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1143000"/>
          </a:xfrm>
        </p:spPr>
        <p:txBody>
          <a:bodyPr/>
          <a:lstStyle/>
          <a:p>
            <a:r>
              <a:rPr lang="ru-RU" b="1" smtClean="0">
                <a:solidFill>
                  <a:srgbClr val="800000"/>
                </a:solidFill>
                <a:latin typeface="Arial" charset="0"/>
                <a:cs typeface="Arial" charset="0"/>
              </a:rPr>
              <a:t>Реформы центрального и местного управления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428625" y="2071688"/>
            <a:ext cx="8229600" cy="4525962"/>
          </a:xfrm>
        </p:spPr>
        <p:txBody>
          <a:bodyPr/>
          <a:lstStyle/>
          <a:p>
            <a:r>
              <a:rPr lang="ru-RU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1) создание приказной системы управления</a:t>
            </a:r>
          </a:p>
          <a:p>
            <a:r>
              <a:rPr lang="ru-RU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2) отмена кормлений </a:t>
            </a:r>
          </a:p>
          <a:p>
            <a:r>
              <a:rPr lang="ru-RU" b="1" dirty="0" smtClean="0">
                <a:solidFill>
                  <a:srgbClr val="800000"/>
                </a:solidFill>
                <a:latin typeface="Arial" charset="0"/>
                <a:cs typeface="Arial" charset="0"/>
              </a:rPr>
              <a:t>3) губная реформа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</a:t>
            </a:r>
            <a:r>
              <a:rPr lang="ru-RU" dirty="0" smtClean="0"/>
              <a:t>ЕФЛЕКСИЯ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628800"/>
            <a:ext cx="8229600" cy="4525963"/>
          </a:xfrm>
        </p:spPr>
        <p:txBody>
          <a:bodyPr/>
          <a:lstStyle/>
          <a:p>
            <a:r>
              <a:rPr lang="ru-RU" sz="3600" dirty="0" smtClean="0"/>
              <a:t>Мы </a:t>
            </a:r>
            <a:r>
              <a:rPr lang="ru-RU" sz="3600" dirty="0"/>
              <a:t>узнали</a:t>
            </a:r>
            <a:r>
              <a:rPr lang="ru-RU" sz="3600" dirty="0" smtClean="0"/>
              <a:t>…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Мы развивали</a:t>
            </a:r>
            <a:r>
              <a:rPr lang="ru-RU" sz="3600" dirty="0" smtClean="0"/>
              <a:t>…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М</a:t>
            </a:r>
            <a:r>
              <a:rPr lang="ru-RU" sz="3600" dirty="0" smtClean="0"/>
              <a:t>ы </a:t>
            </a:r>
            <a:r>
              <a:rPr lang="ru-RU" sz="3600" dirty="0"/>
              <a:t>воспитывали в себе</a:t>
            </a:r>
            <a:r>
              <a:rPr lang="ru-RU" sz="3600" dirty="0" smtClean="0"/>
              <a:t>…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М</a:t>
            </a:r>
            <a:r>
              <a:rPr lang="ru-RU" sz="3600" dirty="0" smtClean="0"/>
              <a:t>не </a:t>
            </a:r>
            <a:r>
              <a:rPr lang="ru-RU" sz="3600" dirty="0"/>
              <a:t>понравилось</a:t>
            </a:r>
            <a:r>
              <a:rPr lang="ru-RU" sz="3600" dirty="0" smtClean="0"/>
              <a:t>….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Меня заинтересовало</a:t>
            </a:r>
            <a:r>
              <a:rPr lang="ru-RU" sz="3600" dirty="0" smtClean="0"/>
              <a:t>…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Я смог…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7585087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для всех уч-ся:  </a:t>
            </a:r>
            <a:r>
              <a:rPr lang="ru-RU" dirty="0"/>
              <a:t>параграф 6,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                            с.47-48 </a:t>
            </a:r>
            <a:r>
              <a:rPr lang="ru-RU" dirty="0"/>
              <a:t>вопросы,</a:t>
            </a:r>
          </a:p>
          <a:p>
            <a:r>
              <a:rPr lang="ru-RU" dirty="0"/>
              <a:t>дополнительно для высокой оценки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r>
              <a:rPr lang="ru-RU" dirty="0"/>
              <a:t>с.49 вопросы 3, 4 на выбор</a:t>
            </a:r>
          </a:p>
          <a:p>
            <a:pPr marL="0" indent="0">
              <a:buNone/>
            </a:pPr>
            <a:r>
              <a:rPr lang="ru-RU" dirty="0" smtClean="0"/>
              <a:t>рубрика </a:t>
            </a:r>
            <a:r>
              <a:rPr lang="ru-RU" dirty="0"/>
              <a:t>«Думаем, сравниваем, размышляем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6651625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1208</TotalTime>
  <Words>1088</Words>
  <Application>Microsoft Office PowerPoint</Application>
  <PresentationFormat>Экран (4:3)</PresentationFormat>
  <Paragraphs>158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Тест</vt:lpstr>
      <vt:lpstr>Слайд 3</vt:lpstr>
      <vt:lpstr>Слайд 4</vt:lpstr>
      <vt:lpstr>Слайд 5</vt:lpstr>
      <vt:lpstr>ПРОВЕРЬ ТЕСТ</vt:lpstr>
      <vt:lpstr>Оцени:</vt:lpstr>
      <vt:lpstr>Соотнеси события к персоналиям. </vt:lpstr>
      <vt:lpstr>Слайд 9</vt:lpstr>
      <vt:lpstr>План :</vt:lpstr>
      <vt:lpstr>Слайд 11</vt:lpstr>
      <vt:lpstr>Правление Елены Глинской </vt:lpstr>
      <vt:lpstr>Боярское правление (1538-1547)</vt:lpstr>
      <vt:lpstr>Слайд 14</vt:lpstr>
      <vt:lpstr>Слайд 15</vt:lpstr>
      <vt:lpstr>Слайд 16</vt:lpstr>
      <vt:lpstr>МОСКОВСКОЕ ВОССТАНИЕ</vt:lpstr>
      <vt:lpstr>ИЗБРАННАЯ РАДА</vt:lpstr>
      <vt:lpstr>Избранная рада - неофициальное правительство в конце 1540-1550 годов</vt:lpstr>
      <vt:lpstr>Реформы Ивана Грозного </vt:lpstr>
      <vt:lpstr>Слайд 21</vt:lpstr>
      <vt:lpstr>Военная реформа</vt:lpstr>
      <vt:lpstr>Судебная реформа</vt:lpstr>
      <vt:lpstr>Церковная реформа</vt:lpstr>
      <vt:lpstr>Реформы центрального и местного управления</vt:lpstr>
      <vt:lpstr>РЕФЛЕКСИЯ</vt:lpstr>
      <vt:lpstr>Домашнее задание: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creator>марина</dc:creator>
  <cp:lastModifiedBy>Виктор</cp:lastModifiedBy>
  <cp:revision>105</cp:revision>
  <dcterms:created xsi:type="dcterms:W3CDTF">2011-07-05T13:20:05Z</dcterms:created>
  <dcterms:modified xsi:type="dcterms:W3CDTF">2018-01-29T05:50:01Z</dcterms:modified>
</cp:coreProperties>
</file>