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22"/>
  </p:handoutMasterIdLst>
  <p:sldIdLst>
    <p:sldId id="256" r:id="rId2"/>
    <p:sldId id="261" r:id="rId3"/>
    <p:sldId id="277" r:id="rId4"/>
    <p:sldId id="262" r:id="rId5"/>
    <p:sldId id="263" r:id="rId6"/>
    <p:sldId id="264" r:id="rId7"/>
    <p:sldId id="265" r:id="rId8"/>
    <p:sldId id="260" r:id="rId9"/>
    <p:sldId id="266" r:id="rId10"/>
    <p:sldId id="267" r:id="rId11"/>
    <p:sldId id="278" r:id="rId12"/>
    <p:sldId id="268" r:id="rId13"/>
    <p:sldId id="272" r:id="rId14"/>
    <p:sldId id="273" r:id="rId15"/>
    <p:sldId id="269" r:id="rId16"/>
    <p:sldId id="270" r:id="rId17"/>
    <p:sldId id="271" r:id="rId18"/>
    <p:sldId id="275" r:id="rId19"/>
    <p:sldId id="276" r:id="rId20"/>
    <p:sldId id="274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1255"/>
    <a:srgbClr val="324057"/>
    <a:srgbClr val="97000B"/>
    <a:srgbClr val="29364B"/>
    <a:srgbClr val="481419"/>
    <a:srgbClr val="006CFF"/>
    <a:srgbClr val="0041B6"/>
    <a:srgbClr val="F9D600"/>
    <a:srgbClr val="007CCE"/>
    <a:srgbClr val="A58C5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69" d="100"/>
          <a:sy n="69" d="100"/>
        </p:scale>
        <p:origin x="-1398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72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2DD1C9-4BB6-422A-8F34-C157EA500BD9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A997E4-EE34-411C-9FF1-22B934EF533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127411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50845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5300949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41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6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09467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187502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8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1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1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481377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7867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00246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54897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08639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12725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82581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459" y="1465729"/>
            <a:ext cx="7869891" cy="47112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D9794-A4CC-42D0-9A65-24C6B9EF4076}" type="datetimeFigureOut">
              <a:rPr lang="en-US" smtClean="0"/>
              <a:pPr/>
              <a:t>4/6/2022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E8DF1E-33BB-4377-9A26-35481BA06C7C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1"/>
            <a:ext cx="7886700" cy="13377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33214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207264" y="2950464"/>
            <a:ext cx="8936736" cy="30967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6600" b="1" dirty="0" smtClean="0">
                <a:ln/>
                <a:solidFill>
                  <a:srgbClr val="2A1255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+mn-lt"/>
              </a:rPr>
              <a:t>Распространение Реформации в Европе. Контрреформация.</a:t>
            </a:r>
            <a:endParaRPr lang="en-US" sz="6600" b="1" dirty="0">
              <a:ln/>
              <a:solidFill>
                <a:srgbClr val="2A1255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80652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688" y="377952"/>
            <a:ext cx="8766048" cy="1292351"/>
          </a:xfrm>
        </p:spPr>
        <p:txBody>
          <a:bodyPr/>
          <a:lstStyle/>
          <a:p>
            <a:pPr algn="ctr"/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План урока:</a:t>
            </a:r>
            <a:endParaRPr lang="ru-RU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00224897"/>
              </p:ext>
            </p:extLst>
          </p:nvPr>
        </p:nvGraphicFramePr>
        <p:xfrm>
          <a:off x="97536" y="1548384"/>
          <a:ext cx="8912352" cy="4511040"/>
        </p:xfrm>
        <a:graphic>
          <a:graphicData uri="http://schemas.openxmlformats.org/drawingml/2006/table">
            <a:tbl>
              <a:tblPr/>
              <a:tblGrid>
                <a:gridCol w="8912352"/>
              </a:tblGrid>
              <a:tr h="4511040">
                <a:tc>
                  <a:txBody>
                    <a:bodyPr/>
                    <a:lstStyle/>
                    <a:p>
                      <a:pPr marL="514350" indent="-514350">
                        <a:buAutoNum type="arabicPeriod"/>
                      </a:pPr>
                      <a:r>
                        <a:rPr lang="ru-RU" sz="3200" b="1" i="1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Жан Кальвин </a:t>
                      </a:r>
                      <a:r>
                        <a:rPr lang="ru-RU" sz="3200" b="1" i="1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о предопределении человека</a:t>
                      </a:r>
                      <a:r>
                        <a:rPr lang="ru-RU" sz="3200" b="1" i="1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  <a:p>
                      <a:pPr marL="514350" indent="-514350">
                        <a:buAutoNum type="arabicPeriod"/>
                      </a:pPr>
                      <a:r>
                        <a:rPr lang="ru-RU" sz="3200" b="1" i="1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Кальвинистская </a:t>
                      </a:r>
                      <a:r>
                        <a:rPr lang="ru-RU" sz="3200" b="1" i="1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церковь. </a:t>
                      </a:r>
                      <a:endParaRPr lang="ru-RU" sz="3200" b="1" i="1" dirty="0" smtClean="0">
                        <a:solidFill>
                          <a:srgbClr val="2A1255"/>
                        </a:solidFill>
                        <a:effectLst/>
                        <a:latin typeface="Times New Roman"/>
                      </a:endParaRPr>
                    </a:p>
                    <a:p>
                      <a:pPr marL="514350" indent="-514350">
                        <a:buAutoNum type="arabicPeriod"/>
                      </a:pPr>
                      <a:r>
                        <a:rPr lang="ru-RU" sz="3200" b="1" i="1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Католическая церковь борется с ересью.</a:t>
                      </a:r>
                    </a:p>
                    <a:p>
                      <a:pPr marL="514350" indent="-514350">
                        <a:buAutoNum type="arabicPeriod"/>
                      </a:pPr>
                      <a:r>
                        <a:rPr lang="ru-RU" sz="3200" b="1" i="1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Орден иезуитов. </a:t>
                      </a:r>
                    </a:p>
                    <a:p>
                      <a:pPr marL="514350" indent="-514350">
                        <a:buAutoNum type="arabicPeriod"/>
                      </a:pPr>
                      <a:r>
                        <a:rPr lang="ru-RU" sz="3200" b="1" i="1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Попытки</a:t>
                      </a:r>
                      <a:r>
                        <a:rPr lang="ru-RU" sz="3200" b="1" i="1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реформ и </a:t>
                      </a:r>
                      <a:r>
                        <a:rPr lang="ru-RU" sz="3200" b="1" i="1" baseline="0" dirty="0" err="1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Тридентский</a:t>
                      </a:r>
                      <a:r>
                        <a:rPr lang="ru-RU" sz="3200" b="1" i="1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собор.</a:t>
                      </a:r>
                      <a:endParaRPr lang="ru-RU" sz="3200" b="1" i="1" dirty="0">
                        <a:solidFill>
                          <a:srgbClr val="2A1255"/>
                        </a:solidFill>
                        <a:effectLst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627438" y="30130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5680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224" y="0"/>
            <a:ext cx="8595360" cy="167030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Проблема: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701622543"/>
              </p:ext>
            </p:extLst>
          </p:nvPr>
        </p:nvGraphicFramePr>
        <p:xfrm>
          <a:off x="219456" y="1389888"/>
          <a:ext cx="8680704" cy="5181600"/>
        </p:xfrm>
        <a:graphic>
          <a:graphicData uri="http://schemas.openxmlformats.org/drawingml/2006/table">
            <a:tbl>
              <a:tblPr/>
              <a:tblGrid>
                <a:gridCol w="8680704"/>
              </a:tblGrid>
              <a:tr h="518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Учеными-историками признано, что кальвинистское учение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способствовало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разрушению 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традиционного общества и активизации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предпринимательской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деятельности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. В то же время французский мыслитель XVIII в. Вольтер сказал: «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Кальвин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открыл 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двери монастырей не для того, чтобы выгнать оттуда монахов, а чтобы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вогнать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туда 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весь мир». </a:t>
                      </a:r>
                      <a:endParaRPr lang="ru-RU" sz="2800" b="1" i="0" dirty="0" smtClean="0">
                        <a:solidFill>
                          <a:srgbClr val="2A1255"/>
                        </a:solidFill>
                        <a:effectLst/>
                        <a:latin typeface="Times New Roman"/>
                      </a:endParaRPr>
                    </a:p>
                    <a:p>
                      <a:endParaRPr lang="ru-RU" sz="2400" b="1" i="0" dirty="0" smtClean="0">
                        <a:solidFill>
                          <a:srgbClr val="2A1255"/>
                        </a:solidFill>
                        <a:effectLst/>
                        <a:latin typeface="Times New Roman"/>
                      </a:endParaRPr>
                    </a:p>
                    <a:p>
                      <a:pPr algn="ctr"/>
                      <a:r>
                        <a:rPr lang="ru-RU" sz="3200" b="1" i="0" dirty="0" smtClean="0">
                          <a:solidFill>
                            <a:srgbClr val="C00000"/>
                          </a:solidFill>
                          <a:effectLst/>
                          <a:latin typeface="Times New Roman"/>
                        </a:rPr>
                        <a:t>Совместимы </a:t>
                      </a:r>
                      <a:r>
                        <a:rPr lang="ru-RU" sz="3200" b="1" i="0" dirty="0">
                          <a:solidFill>
                            <a:srgbClr val="C00000"/>
                          </a:solidFill>
                          <a:effectLst/>
                          <a:latin typeface="Times New Roman"/>
                        </a:rPr>
                        <a:t>ли эти точки зрения?</a:t>
                      </a:r>
                      <a:endParaRPr lang="ru-RU" sz="3200" b="1" dirty="0"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627438" y="2708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3164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804672"/>
            <a:ext cx="8766048" cy="91439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solidFill>
                  <a:srgbClr val="000000"/>
                </a:solidFill>
                <a:latin typeface="Times New Roman"/>
              </a:rPr>
              <a:t>1. Жан </a:t>
            </a:r>
            <a:r>
              <a:rPr lang="ru-RU" b="1" i="1" dirty="0">
                <a:solidFill>
                  <a:srgbClr val="000000"/>
                </a:solidFill>
                <a:latin typeface="Times New Roman"/>
              </a:rPr>
              <a:t>Кальвин о предопределении человека.</a:t>
            </a:r>
            <a:br>
              <a:rPr lang="ru-RU" b="1" i="1" dirty="0">
                <a:solidFill>
                  <a:srgbClr val="000000"/>
                </a:solidFill>
                <a:latin typeface="Times New Roman"/>
              </a:rPr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3913632" y="1792224"/>
            <a:ext cx="5059680" cy="4791455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10 июля 1509 г. – 27 мая 1564 г.;</a:t>
            </a:r>
          </a:p>
          <a:p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С 1533 года – протестант;</a:t>
            </a:r>
          </a:p>
          <a:p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За протестантские проповеди и распространение протестантской литературы подвергается преследованию и в 1535 году покидает Францию;</a:t>
            </a:r>
          </a:p>
          <a:p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Труды: «Сон душ», «Наставление в христианской вере», «Катехизис»;</a:t>
            </a:r>
          </a:p>
          <a:p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С 1536 года – в Женеве: проповедует, постепенно становится самым авторитетным человеком в городе.</a:t>
            </a:r>
          </a:p>
          <a:p>
            <a:endParaRPr lang="ru-RU" dirty="0"/>
          </a:p>
        </p:txBody>
      </p:sp>
      <p:pic>
        <p:nvPicPr>
          <p:cNvPr id="6" name="Picture 5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397506" y="1776857"/>
            <a:ext cx="3202439" cy="43513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12924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344" y="548639"/>
            <a:ext cx="8948928" cy="1048513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rgbClr val="000000"/>
                </a:solidFill>
                <a:latin typeface="Times New Roman"/>
              </a:rPr>
              <a:t>1. Жан Кальвин о предопределении человека.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34112" y="1560576"/>
            <a:ext cx="8887968" cy="5297424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dirty="0">
                <a:solidFill>
                  <a:srgbClr val="2A125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1) Судьба человека предопределена Богом, никто из верующих не знает своего предопределения.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dirty="0">
                <a:solidFill>
                  <a:srgbClr val="2A125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2) Человек не должен пассивно ждать свершения своей судьбы, он должен усердно трудиться, выявить все заложенные в нем Богом способности.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dirty="0">
                <a:solidFill>
                  <a:srgbClr val="2A125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3) Успех в земных делах – знак спасения.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dirty="0">
                <a:solidFill>
                  <a:srgbClr val="2A125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4) В случае неудачи не надо впадать в отчаяние и терять надежду на спасение, нужно еще усерднее трудиться.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200" b="1" dirty="0">
                <a:solidFill>
                  <a:srgbClr val="2A1255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5) Право подданных свергнуть короля, который нарушает законы не только человеческие, но и божеские.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3200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6) Провозглашение новых моральных ценностей, новых норм отношения к труду – бережливость, расчет, скупость, накопление в сочетании с неустанным трудом, умеренность в быту.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5334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6304" y="487680"/>
            <a:ext cx="8851392" cy="1203011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solidFill>
                  <a:srgbClr val="000000"/>
                </a:solidFill>
                <a:latin typeface="Times New Roman"/>
              </a:rPr>
              <a:t>1. Жан Кальвин о предопределении человека.</a:t>
            </a:r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idx="1"/>
          </p:nvPr>
        </p:nvSpPr>
        <p:spPr>
          <a:xfrm>
            <a:off x="207264" y="6303264"/>
            <a:ext cx="4290918" cy="554736"/>
          </a:xfrm>
        </p:spPr>
        <p:txBody>
          <a:bodyPr>
            <a:normAutofit fontScale="85000" lnSpcReduction="10000"/>
          </a:bodyPr>
          <a:lstStyle/>
          <a:p>
            <a:pPr algn="ctr"/>
            <a:r>
              <a:rPr lang="ru-RU" dirty="0">
                <a:solidFill>
                  <a:srgbClr val="C00000"/>
                </a:solidFill>
              </a:rPr>
              <a:t>«Наставления в христианской вере».</a:t>
            </a:r>
          </a:p>
          <a:p>
            <a:pPr algn="ctr"/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quarter" idx="4"/>
          </p:nvPr>
        </p:nvSpPr>
        <p:spPr>
          <a:xfrm>
            <a:off x="4629151" y="1767840"/>
            <a:ext cx="4356353" cy="49621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Основное положение </a:t>
            </a:r>
            <a:r>
              <a:rPr lang="ru-RU" sz="4000" b="1" i="1" u="sng" dirty="0" smtClean="0">
                <a:solidFill>
                  <a:srgbClr val="2A125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кальвинизма</a:t>
            </a: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 (учения Жана Кальвина) 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– участь человека в земной и вечной жизни предопределена ещё со времён сотворения мира. Каждый кальвинист верил, что именно он является Божьим избранником.</a:t>
            </a:r>
          </a:p>
          <a:p>
            <a:endParaRPr lang="ru-RU" dirty="0"/>
          </a:p>
        </p:txBody>
      </p:sp>
      <p:pic>
        <p:nvPicPr>
          <p:cNvPr id="11" name="Picture 8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1142" y="1701556"/>
            <a:ext cx="2868922" cy="4057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57714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109728" y="646175"/>
            <a:ext cx="8802624" cy="890017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solidFill>
                  <a:srgbClr val="000000"/>
                </a:solidFill>
                <a:latin typeface="Times New Roman"/>
              </a:rPr>
              <a:t>1. Жан Кальвин о предопределении человека.</a:t>
            </a:r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158496" y="1877569"/>
            <a:ext cx="8814815" cy="429939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Кому было выгодно учение Жана Кальвина?</a:t>
            </a:r>
          </a:p>
          <a:p>
            <a:pPr marL="0" indent="0" algn="ctr">
              <a:buNone/>
            </a:pPr>
            <a:r>
              <a:rPr lang="ru-RU" b="1" dirty="0">
                <a:latin typeface="Century Gothic" pitchFamily="34" charset="0"/>
                <a:cs typeface="Times New Roman" pitchFamily="18" charset="0"/>
              </a:rPr>
              <a:t>Такое учение полностью отвечало прежде всего идеалам </a:t>
            </a:r>
            <a:r>
              <a:rPr lang="ru-RU" b="1" i="1" dirty="0">
                <a:solidFill>
                  <a:srgbClr val="C00000"/>
                </a:solidFill>
                <a:latin typeface="Century Gothic" pitchFamily="34" charset="0"/>
                <a:cs typeface="Times New Roman" pitchFamily="18" charset="0"/>
              </a:rPr>
              <a:t>горожан и предпринимателей </a:t>
            </a:r>
            <a:r>
              <a:rPr lang="ru-RU" b="1" dirty="0">
                <a:latin typeface="Century Gothic" pitchFamily="34" charset="0"/>
                <a:cs typeface="Times New Roman" pitchFamily="18" charset="0"/>
              </a:rPr>
              <a:t>эпохи разложения традиционного общества и зарождения капитализма. Оно подчеркивало </a:t>
            </a:r>
            <a:r>
              <a:rPr lang="ru-RU" b="1" dirty="0" err="1">
                <a:latin typeface="Century Gothic" pitchFamily="34" charset="0"/>
                <a:cs typeface="Times New Roman" pitchFamily="18" charset="0"/>
              </a:rPr>
              <a:t>богоугодность</a:t>
            </a:r>
            <a:r>
              <a:rPr lang="ru-RU" b="1" dirty="0">
                <a:latin typeface="Century Gothic" pitchFamily="34" charset="0"/>
                <a:cs typeface="Times New Roman" pitchFamily="18" charset="0"/>
              </a:rPr>
              <a:t> их деятельности и одновременно укрепляло дух предпринимательства…</a:t>
            </a:r>
          </a:p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  <a:latin typeface="Century Gothic" pitchFamily="34" charset="0"/>
                <a:cs typeface="Times New Roman" pitchFamily="18" charset="0"/>
              </a:rPr>
              <a:t>Кальвинизм как протестантское учение распространялся по всей Европе.</a:t>
            </a:r>
            <a:endParaRPr lang="ru-RU" b="1" dirty="0">
              <a:solidFill>
                <a:srgbClr val="C00000"/>
              </a:solidFill>
              <a:latin typeface="Century Gothic" pitchFamily="34" charset="0"/>
              <a:ea typeface="Calibri" pitchFamily="34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b="1" dirty="0">
              <a:solidFill>
                <a:srgbClr val="2A125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76475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487680"/>
            <a:ext cx="8778240" cy="1109472"/>
          </a:xfrm>
        </p:spPr>
        <p:txBody>
          <a:bodyPr/>
          <a:lstStyle/>
          <a:p>
            <a:pPr algn="ctr"/>
            <a:r>
              <a:rPr lang="ru-RU" b="1" i="1" dirty="0">
                <a:latin typeface="Times New Roman"/>
              </a:rPr>
              <a:t>2. Кальвинистская церковь.</a:t>
            </a:r>
            <a:endParaRPr lang="ru-RU" dirty="0">
              <a:latin typeface="+mn-lt"/>
            </a:endParaRPr>
          </a:p>
        </p:txBody>
      </p:sp>
      <p:grpSp>
        <p:nvGrpSpPr>
          <p:cNvPr id="4" name="Group 92"/>
          <p:cNvGrpSpPr>
            <a:grpSpLocks/>
          </p:cNvGrpSpPr>
          <p:nvPr/>
        </p:nvGrpSpPr>
        <p:grpSpPr bwMode="auto">
          <a:xfrm>
            <a:off x="182880" y="1450848"/>
            <a:ext cx="8814816" cy="743712"/>
            <a:chOff x="1269" y="1296"/>
            <a:chExt cx="3193" cy="337"/>
          </a:xfrm>
        </p:grpSpPr>
        <p:sp>
          <p:nvSpPr>
            <p:cNvPr id="5" name="AutoShape 3"/>
            <p:cNvSpPr>
              <a:spLocks noChangeArrowheads="1"/>
            </p:cNvSpPr>
            <p:nvPr/>
          </p:nvSpPr>
          <p:spPr bwMode="gray">
            <a:xfrm>
              <a:off x="1422" y="1296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6" name="Text Box 4"/>
            <p:cNvSpPr txBox="1">
              <a:spLocks noChangeArrowheads="1"/>
            </p:cNvSpPr>
            <p:nvPr/>
          </p:nvSpPr>
          <p:spPr bwMode="gray">
            <a:xfrm>
              <a:off x="1525" y="1342"/>
              <a:ext cx="2633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 smtClean="0">
                  <a:solidFill>
                    <a:srgbClr val="2A1255"/>
                  </a:solidFill>
                  <a:latin typeface="Times New Roman" pitchFamily="18" charset="0"/>
                  <a:cs typeface="Times New Roman" pitchFamily="18" charset="0"/>
                </a:rPr>
                <a:t>Признавала два обряда: крещение и причастие</a:t>
              </a:r>
              <a:r>
                <a:rPr lang="ru-RU" sz="2000" dirty="0" smtClean="0">
                  <a:solidFill>
                    <a:srgbClr val="000000"/>
                  </a:solidFill>
                </a:rPr>
                <a:t>.</a:t>
              </a:r>
              <a:endParaRPr lang="en-US" sz="2000" dirty="0">
                <a:solidFill>
                  <a:srgbClr val="000000"/>
                </a:solidFill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1269" y="1324"/>
              <a:ext cx="266" cy="298"/>
              <a:chOff x="1415" y="1276"/>
              <a:chExt cx="266" cy="298"/>
            </a:xfrm>
          </p:grpSpPr>
          <p:grpSp>
            <p:nvGrpSpPr>
              <p:cNvPr id="8" name="Group 56"/>
              <p:cNvGrpSpPr>
                <a:grpSpLocks/>
              </p:cNvGrpSpPr>
              <p:nvPr/>
            </p:nvGrpSpPr>
            <p:grpSpPr bwMode="auto">
              <a:xfrm>
                <a:off x="1415" y="1276"/>
                <a:ext cx="266" cy="298"/>
                <a:chOff x="1415" y="1276"/>
                <a:chExt cx="266" cy="298"/>
              </a:xfrm>
            </p:grpSpPr>
            <p:pic>
              <p:nvPicPr>
                <p:cNvPr id="10" name="Picture 5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1" name="Oval 5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/>
                    </a:gs>
                    <a:gs pos="100000">
                      <a:srgbClr val="FF990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12" name="Oval 59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F9900">
                        <a:gamma/>
                        <a:shade val="63529"/>
                        <a:invGamma/>
                      </a:srgbClr>
                    </a:gs>
                    <a:gs pos="100000">
                      <a:srgbClr val="FF990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13" name="Picture 60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9" name="Text Box 61"/>
              <p:cNvSpPr txBox="1">
                <a:spLocks noChangeArrowheads="1"/>
              </p:cNvSpPr>
              <p:nvPr/>
            </p:nvSpPr>
            <p:spPr bwMode="gray">
              <a:xfrm>
                <a:off x="1441" y="12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1</a:t>
                </a:r>
              </a:p>
            </p:txBody>
          </p:sp>
        </p:grpSp>
      </p:grpSp>
      <p:grpSp>
        <p:nvGrpSpPr>
          <p:cNvPr id="14" name="Group 93"/>
          <p:cNvGrpSpPr>
            <a:grpSpLocks/>
          </p:cNvGrpSpPr>
          <p:nvPr/>
        </p:nvGrpSpPr>
        <p:grpSpPr bwMode="auto">
          <a:xfrm>
            <a:off x="170688" y="2255521"/>
            <a:ext cx="8778240" cy="1085087"/>
            <a:chOff x="1268" y="1776"/>
            <a:chExt cx="3194" cy="385"/>
          </a:xfrm>
        </p:grpSpPr>
        <p:sp>
          <p:nvSpPr>
            <p:cNvPr id="15" name="AutoShape 13"/>
            <p:cNvSpPr>
              <a:spLocks noChangeArrowheads="1"/>
            </p:cNvSpPr>
            <p:nvPr/>
          </p:nvSpPr>
          <p:spPr bwMode="gray">
            <a:xfrm>
              <a:off x="1422" y="1776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21"/>
            <p:cNvSpPr txBox="1">
              <a:spLocks noChangeArrowheads="1"/>
            </p:cNvSpPr>
            <p:nvPr/>
          </p:nvSpPr>
          <p:spPr bwMode="gray">
            <a:xfrm>
              <a:off x="1525" y="1824"/>
              <a:ext cx="2919" cy="3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 smtClean="0">
                  <a:solidFill>
                    <a:srgbClr val="2A1255"/>
                  </a:solidFill>
                  <a:latin typeface="Times New Roman" pitchFamily="18" charset="0"/>
                  <a:cs typeface="Times New Roman" pitchFamily="18" charset="0"/>
                </a:rPr>
                <a:t>Церковная община пользовалась правом самоуправления</a:t>
              </a:r>
              <a:r>
                <a:rPr lang="ru-RU" sz="2000" b="1" dirty="0" smtClean="0">
                  <a:solidFill>
                    <a:srgbClr val="000000"/>
                  </a:solidFill>
                </a:rPr>
                <a:t>.</a:t>
              </a:r>
              <a:endParaRPr lang="en-US" sz="2000" b="1" dirty="0">
                <a:solidFill>
                  <a:srgbClr val="000000"/>
                </a:solidFill>
              </a:endParaRPr>
            </a:p>
          </p:txBody>
        </p:sp>
        <p:grpSp>
          <p:nvGrpSpPr>
            <p:cNvPr id="17" name="Group 62"/>
            <p:cNvGrpSpPr>
              <a:grpSpLocks/>
            </p:cNvGrpSpPr>
            <p:nvPr/>
          </p:nvGrpSpPr>
          <p:grpSpPr bwMode="auto">
            <a:xfrm>
              <a:off x="1268" y="1824"/>
              <a:ext cx="266" cy="298"/>
              <a:chOff x="1414" y="1776"/>
              <a:chExt cx="266" cy="298"/>
            </a:xfrm>
          </p:grpSpPr>
          <p:grpSp>
            <p:nvGrpSpPr>
              <p:cNvPr id="18" name="Group 63"/>
              <p:cNvGrpSpPr>
                <a:grpSpLocks/>
              </p:cNvGrpSpPr>
              <p:nvPr/>
            </p:nvGrpSpPr>
            <p:grpSpPr bwMode="auto">
              <a:xfrm>
                <a:off x="1414" y="1776"/>
                <a:ext cx="266" cy="298"/>
                <a:chOff x="1415" y="1276"/>
                <a:chExt cx="266" cy="298"/>
              </a:xfrm>
            </p:grpSpPr>
            <p:pic>
              <p:nvPicPr>
                <p:cNvPr id="20" name="Picture 64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21" name="Oval 65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/>
                    </a:gs>
                    <a:gs pos="100000">
                      <a:srgbClr val="FCF71A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22" name="Oval 66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FCF71A">
                        <a:gamma/>
                        <a:shade val="63529"/>
                        <a:invGamma/>
                      </a:srgbClr>
                    </a:gs>
                    <a:gs pos="100000">
                      <a:srgbClr val="FCF71A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23" name="Picture 67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19" name="Text Box 68"/>
              <p:cNvSpPr txBox="1">
                <a:spLocks noChangeArrowheads="1"/>
              </p:cNvSpPr>
              <p:nvPr/>
            </p:nvSpPr>
            <p:spPr bwMode="gray">
              <a:xfrm>
                <a:off x="1440" y="179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2</a:t>
                </a:r>
              </a:p>
            </p:txBody>
          </p:sp>
        </p:grpSp>
      </p:grpSp>
      <p:grpSp>
        <p:nvGrpSpPr>
          <p:cNvPr id="24" name="Group 94"/>
          <p:cNvGrpSpPr>
            <a:grpSpLocks/>
          </p:cNvGrpSpPr>
          <p:nvPr/>
        </p:nvGrpSpPr>
        <p:grpSpPr bwMode="auto">
          <a:xfrm>
            <a:off x="97536" y="3267456"/>
            <a:ext cx="9046556" cy="1402080"/>
            <a:chOff x="1270" y="2247"/>
            <a:chExt cx="3236" cy="345"/>
          </a:xfrm>
        </p:grpSpPr>
        <p:sp>
          <p:nvSpPr>
            <p:cNvPr id="25" name="AutoShape 23"/>
            <p:cNvSpPr>
              <a:spLocks noChangeArrowheads="1"/>
            </p:cNvSpPr>
            <p:nvPr/>
          </p:nvSpPr>
          <p:spPr bwMode="gray">
            <a:xfrm>
              <a:off x="1422" y="224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26" name="Text Box 31"/>
            <p:cNvSpPr txBox="1">
              <a:spLocks noChangeArrowheads="1"/>
            </p:cNvSpPr>
            <p:nvPr/>
          </p:nvSpPr>
          <p:spPr bwMode="gray">
            <a:xfrm>
              <a:off x="1525" y="2295"/>
              <a:ext cx="2981" cy="29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r>
                <a:rPr lang="ru-RU" sz="2400" b="1" dirty="0" smtClean="0">
                  <a:solidFill>
                    <a:srgbClr val="2A1255"/>
                  </a:solidFill>
                  <a:latin typeface="Times New Roman" pitchFamily="18" charset="0"/>
                  <a:cs typeface="Times New Roman" pitchFamily="18" charset="0"/>
                </a:rPr>
                <a:t>Община избирала и контролировала своих руководителей – проповедников и старшин, пресвитеров. Пресвитерианская церковь.</a:t>
              </a:r>
              <a:endParaRPr lang="en-US" sz="2400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7" name="Group 69"/>
            <p:cNvGrpSpPr>
              <a:grpSpLocks/>
            </p:cNvGrpSpPr>
            <p:nvPr/>
          </p:nvGrpSpPr>
          <p:grpSpPr bwMode="auto">
            <a:xfrm>
              <a:off x="1270" y="2294"/>
              <a:ext cx="266" cy="298"/>
              <a:chOff x="1416" y="2246"/>
              <a:chExt cx="266" cy="298"/>
            </a:xfrm>
          </p:grpSpPr>
          <p:sp>
            <p:nvSpPr>
              <p:cNvPr id="28" name="Text Box 70"/>
              <p:cNvSpPr txBox="1">
                <a:spLocks noChangeArrowheads="1"/>
              </p:cNvSpPr>
              <p:nvPr/>
            </p:nvSpPr>
            <p:spPr bwMode="gray">
              <a:xfrm>
                <a:off x="1435" y="2267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  <p:grpSp>
            <p:nvGrpSpPr>
              <p:cNvPr id="29" name="Group 71"/>
              <p:cNvGrpSpPr>
                <a:grpSpLocks/>
              </p:cNvGrpSpPr>
              <p:nvPr/>
            </p:nvGrpSpPr>
            <p:grpSpPr bwMode="auto">
              <a:xfrm>
                <a:off x="1416" y="2246"/>
                <a:ext cx="266" cy="298"/>
                <a:chOff x="1415" y="1276"/>
                <a:chExt cx="266" cy="298"/>
              </a:xfrm>
            </p:grpSpPr>
            <p:pic>
              <p:nvPicPr>
                <p:cNvPr id="31" name="Picture 72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32" name="Oval 73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/>
                    </a:gs>
                    <a:gs pos="100000">
                      <a:srgbClr val="10E470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33" name="Oval 74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10E470">
                        <a:gamma/>
                        <a:shade val="63529"/>
                        <a:invGamma/>
                      </a:srgbClr>
                    </a:gs>
                    <a:gs pos="100000">
                      <a:srgbClr val="10E470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34" name="Picture 75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30" name="Text Box 76"/>
              <p:cNvSpPr txBox="1">
                <a:spLocks noChangeArrowheads="1"/>
              </p:cNvSpPr>
              <p:nvPr/>
            </p:nvSpPr>
            <p:spPr bwMode="gray">
              <a:xfrm>
                <a:off x="1442" y="226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3</a:t>
                </a:r>
              </a:p>
            </p:txBody>
          </p:sp>
        </p:grpSp>
      </p:grpSp>
      <p:grpSp>
        <p:nvGrpSpPr>
          <p:cNvPr id="35" name="Group 95"/>
          <p:cNvGrpSpPr>
            <a:grpSpLocks/>
          </p:cNvGrpSpPr>
          <p:nvPr/>
        </p:nvGrpSpPr>
        <p:grpSpPr bwMode="auto">
          <a:xfrm>
            <a:off x="134112" y="4693923"/>
            <a:ext cx="8924544" cy="1024125"/>
            <a:chOff x="1268" y="2727"/>
            <a:chExt cx="3194" cy="370"/>
          </a:xfrm>
        </p:grpSpPr>
        <p:sp>
          <p:nvSpPr>
            <p:cNvPr id="36" name="AutoShape 33"/>
            <p:cNvSpPr>
              <a:spLocks noChangeArrowheads="1"/>
            </p:cNvSpPr>
            <p:nvPr/>
          </p:nvSpPr>
          <p:spPr bwMode="gray">
            <a:xfrm>
              <a:off x="1422" y="272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37" name="Text Box 41"/>
            <p:cNvSpPr txBox="1">
              <a:spLocks noChangeArrowheads="1"/>
            </p:cNvSpPr>
            <p:nvPr/>
          </p:nvSpPr>
          <p:spPr bwMode="gray">
            <a:xfrm>
              <a:off x="1525" y="2775"/>
              <a:ext cx="2633" cy="3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 smtClean="0">
                  <a:solidFill>
                    <a:srgbClr val="2A1255"/>
                  </a:solidFill>
                  <a:latin typeface="Times New Roman" pitchFamily="18" charset="0"/>
                  <a:cs typeface="Times New Roman" pitchFamily="18" charset="0"/>
                </a:rPr>
                <a:t>Проповедники – пасторы, вмешивались в частную жизнь прихожан.</a:t>
              </a:r>
              <a:endParaRPr lang="en-US" sz="2400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38" name="Group 77"/>
            <p:cNvGrpSpPr>
              <a:grpSpLocks/>
            </p:cNvGrpSpPr>
            <p:nvPr/>
          </p:nvGrpSpPr>
          <p:grpSpPr bwMode="auto">
            <a:xfrm>
              <a:off x="1268" y="2774"/>
              <a:ext cx="266" cy="298"/>
              <a:chOff x="1414" y="2726"/>
              <a:chExt cx="266" cy="298"/>
            </a:xfrm>
          </p:grpSpPr>
          <p:sp>
            <p:nvSpPr>
              <p:cNvPr id="39" name="Text Box 78"/>
              <p:cNvSpPr txBox="1">
                <a:spLocks noChangeArrowheads="1"/>
              </p:cNvSpPr>
              <p:nvPr/>
            </p:nvSpPr>
            <p:spPr bwMode="gray">
              <a:xfrm>
                <a:off x="1435" y="2748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  <p:grpSp>
            <p:nvGrpSpPr>
              <p:cNvPr id="40" name="Group 79"/>
              <p:cNvGrpSpPr>
                <a:grpSpLocks/>
              </p:cNvGrpSpPr>
              <p:nvPr/>
            </p:nvGrpSpPr>
            <p:grpSpPr bwMode="auto">
              <a:xfrm>
                <a:off x="1414" y="2726"/>
                <a:ext cx="266" cy="298"/>
                <a:chOff x="1415" y="1276"/>
                <a:chExt cx="266" cy="298"/>
              </a:xfrm>
            </p:grpSpPr>
            <p:pic>
              <p:nvPicPr>
                <p:cNvPr id="42" name="Picture 80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43" name="Oval 81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/>
                    </a:gs>
                    <a:gs pos="100000">
                      <a:srgbClr val="CA55F9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44" name="Oval 82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CA55F9">
                        <a:gamma/>
                        <a:shade val="63529"/>
                        <a:invGamma/>
                      </a:srgbClr>
                    </a:gs>
                    <a:gs pos="100000">
                      <a:srgbClr val="CA55F9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45" name="Picture 83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41" name="Text Box 84"/>
              <p:cNvSpPr txBox="1">
                <a:spLocks noChangeArrowheads="1"/>
              </p:cNvSpPr>
              <p:nvPr/>
            </p:nvSpPr>
            <p:spPr bwMode="gray">
              <a:xfrm>
                <a:off x="1440" y="274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4</a:t>
                </a:r>
              </a:p>
            </p:txBody>
          </p:sp>
        </p:grpSp>
      </p:grpSp>
      <p:grpSp>
        <p:nvGrpSpPr>
          <p:cNvPr id="46" name="Group 96"/>
          <p:cNvGrpSpPr>
            <a:grpSpLocks/>
          </p:cNvGrpSpPr>
          <p:nvPr/>
        </p:nvGrpSpPr>
        <p:grpSpPr bwMode="auto">
          <a:xfrm>
            <a:off x="109728" y="5693664"/>
            <a:ext cx="8936736" cy="1450848"/>
            <a:chOff x="1268" y="3207"/>
            <a:chExt cx="3190" cy="461"/>
          </a:xfrm>
        </p:grpSpPr>
        <p:sp>
          <p:nvSpPr>
            <p:cNvPr id="47" name="AutoShape 43"/>
            <p:cNvSpPr>
              <a:spLocks noChangeArrowheads="1"/>
            </p:cNvSpPr>
            <p:nvPr/>
          </p:nvSpPr>
          <p:spPr bwMode="gray">
            <a:xfrm>
              <a:off x="1418" y="3207"/>
              <a:ext cx="3040" cy="334"/>
            </a:xfrm>
            <a:prstGeom prst="roundRect">
              <a:avLst>
                <a:gd name="adj" fmla="val 50000"/>
              </a:avLst>
            </a:prstGeom>
            <a:ln>
              <a:headEnd/>
              <a:tailEnd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endParaRPr lang="ru-RU"/>
            </a:p>
          </p:txBody>
        </p:sp>
        <p:sp>
          <p:nvSpPr>
            <p:cNvPr id="48" name="Text Box 52"/>
            <p:cNvSpPr txBox="1">
              <a:spLocks noChangeArrowheads="1"/>
            </p:cNvSpPr>
            <p:nvPr/>
          </p:nvSpPr>
          <p:spPr bwMode="gray">
            <a:xfrm>
              <a:off x="1521" y="3255"/>
              <a:ext cx="2633" cy="4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28398" dir="3806097" algn="ct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ru-RU" sz="2400" b="1" dirty="0" smtClean="0">
                  <a:solidFill>
                    <a:srgbClr val="2A1255"/>
                  </a:solidFill>
                  <a:latin typeface="Times New Roman" pitchFamily="18" charset="0"/>
                  <a:cs typeface="Times New Roman" pitchFamily="18" charset="0"/>
                </a:rPr>
                <a:t>За отступление от кальвинистского учения жестоко наказывали. </a:t>
              </a:r>
              <a:endParaRPr lang="en-US" sz="2400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49" name="Group 85"/>
            <p:cNvGrpSpPr>
              <a:grpSpLocks/>
            </p:cNvGrpSpPr>
            <p:nvPr/>
          </p:nvGrpSpPr>
          <p:grpSpPr bwMode="auto">
            <a:xfrm>
              <a:off x="1268" y="3254"/>
              <a:ext cx="266" cy="298"/>
              <a:chOff x="1414" y="3206"/>
              <a:chExt cx="266" cy="298"/>
            </a:xfrm>
          </p:grpSpPr>
          <p:grpSp>
            <p:nvGrpSpPr>
              <p:cNvPr id="50" name="Group 86"/>
              <p:cNvGrpSpPr>
                <a:grpSpLocks/>
              </p:cNvGrpSpPr>
              <p:nvPr/>
            </p:nvGrpSpPr>
            <p:grpSpPr bwMode="auto">
              <a:xfrm>
                <a:off x="1414" y="3206"/>
                <a:ext cx="266" cy="298"/>
                <a:chOff x="1415" y="1276"/>
                <a:chExt cx="266" cy="298"/>
              </a:xfrm>
            </p:grpSpPr>
            <p:pic>
              <p:nvPicPr>
                <p:cNvPr id="52" name="Picture 87" descr="Picture2"/>
                <p:cNvPicPr>
                  <a:picLocks noChangeAspect="1" noChangeArrowheads="1"/>
                </p:cNvPicPr>
                <p:nvPr/>
              </p:nvPicPr>
              <p:blipFill>
                <a:blip r:embed="rId2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34" y="1521"/>
                  <a:ext cx="230" cy="5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3" name="Oval 88"/>
                <p:cNvSpPr>
                  <a:spLocks noChangeArrowheads="1"/>
                </p:cNvSpPr>
                <p:nvPr/>
              </p:nvSpPr>
              <p:spPr bwMode="gray">
                <a:xfrm flipH="1">
                  <a:off x="1415" y="1276"/>
                  <a:ext cx="266" cy="266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4D98E3"/>
                    </a:gs>
                    <a:gs pos="100000">
                      <a:srgbClr val="4D98E3">
                        <a:gamma/>
                        <a:shade val="57255"/>
                        <a:invGamma/>
                      </a:srgbClr>
                    </a:gs>
                  </a:gsLst>
                  <a:path path="rect">
                    <a:fillToRect t="100000" r="100000"/>
                  </a:path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54" name="Oval 89"/>
                <p:cNvSpPr>
                  <a:spLocks noChangeArrowheads="1"/>
                </p:cNvSpPr>
                <p:nvPr/>
              </p:nvSpPr>
              <p:spPr bwMode="gray">
                <a:xfrm flipH="1">
                  <a:off x="1422" y="1282"/>
                  <a:ext cx="254" cy="254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4D98E3">
                        <a:gamma/>
                        <a:shade val="63529"/>
                        <a:invGamma/>
                      </a:srgbClr>
                    </a:gs>
                    <a:gs pos="100000">
                      <a:srgbClr val="4D98E3">
                        <a:alpha val="85001"/>
                      </a:srgbClr>
                    </a:gs>
                  </a:gsLst>
                  <a:lin ang="18900000" scaled="1"/>
                </a:gra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 algn="ctr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 xmlns="">
                      <a:effectLst>
                        <a:outerShdw dist="152400" dir="16200000" sy="-100000" rotWithShape="0">
                          <a:schemeClr val="bg2">
                            <a:alpha val="50000"/>
                          </a:schemeClr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pic>
              <p:nvPicPr>
                <p:cNvPr id="55" name="Picture 90" descr="Picture1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xmlns="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496" y="1278"/>
                  <a:ext cx="174" cy="174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sp>
            <p:nvSpPr>
              <p:cNvPr id="51" name="Text Box 91"/>
              <p:cNvSpPr txBox="1">
                <a:spLocks noChangeArrowheads="1"/>
              </p:cNvSpPr>
              <p:nvPr/>
            </p:nvSpPr>
            <p:spPr bwMode="gray">
              <a:xfrm>
                <a:off x="1440" y="3222"/>
                <a:ext cx="196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r>
                  <a:rPr lang="en-US" b="1">
                    <a:solidFill>
                      <a:srgbClr val="FFFFFF"/>
                    </a:solidFill>
                  </a:rPr>
                  <a:t>5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xmlns="" val="158354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58496" y="329183"/>
            <a:ext cx="8827008" cy="1133857"/>
          </a:xfrm>
        </p:spPr>
        <p:txBody>
          <a:bodyPr/>
          <a:lstStyle/>
          <a:p>
            <a:pPr algn="ctr"/>
            <a:r>
              <a:rPr lang="ru-RU" b="1" i="1" dirty="0">
                <a:latin typeface="Times New Roman"/>
              </a:rPr>
              <a:t>2. Кальвинистская церковь.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364736" y="1389888"/>
            <a:ext cx="4584192" cy="5193792"/>
          </a:xfrm>
        </p:spPr>
        <p:txBody>
          <a:bodyPr/>
          <a:lstStyle/>
          <a:p>
            <a:pPr marL="0" indent="0" algn="ctr">
              <a:buNone/>
            </a:pPr>
            <a:endParaRPr lang="ru-RU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>
              <a:latin typeface="Century Gothic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dirty="0" smtClean="0">
              <a:latin typeface="Century Gothic" pitchFamily="34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Испанский 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учёный Мигель Сервет в 1533 г. сожжён </a:t>
            </a: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в Женеве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7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0144" y="1336500"/>
            <a:ext cx="3730752" cy="5317252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9864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" y="304799"/>
            <a:ext cx="8790432" cy="1032933"/>
          </a:xfrm>
        </p:spPr>
        <p:txBody>
          <a:bodyPr/>
          <a:lstStyle/>
          <a:p>
            <a:pPr algn="ctr"/>
            <a:r>
              <a:rPr lang="ru-RU" b="1" i="1" dirty="0">
                <a:latin typeface="Times New Roman"/>
              </a:rPr>
              <a:t>2. Кальвинистская церковь.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864352" y="2072640"/>
            <a:ext cx="2974848" cy="44744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solidFill>
                  <a:srgbClr val="2A1255"/>
                </a:solidFill>
              </a:rPr>
              <a:t>Прочитать пункт «Рим кальвинизма» стр. 110 учебника и  ответить </a:t>
            </a:r>
            <a:r>
              <a:rPr lang="ru-RU" b="1" dirty="0">
                <a:solidFill>
                  <a:srgbClr val="2A1255"/>
                </a:solidFill>
              </a:rPr>
              <a:t>на </a:t>
            </a:r>
            <a:r>
              <a:rPr lang="ru-RU" b="1" dirty="0" smtClean="0">
                <a:solidFill>
                  <a:srgbClr val="2A1255"/>
                </a:solidFill>
              </a:rPr>
              <a:t>вопрос:</a:t>
            </a:r>
          </a:p>
          <a:p>
            <a:pPr marL="0" indent="0">
              <a:buNone/>
            </a:pPr>
            <a:r>
              <a:rPr lang="ru-RU" b="1" i="1" dirty="0" smtClean="0">
                <a:solidFill>
                  <a:srgbClr val="2A1255"/>
                </a:solidFill>
              </a:rPr>
              <a:t>- Почему кальвинизм пользовался популярностью?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2050" name="Picture 2" descr="C:\Users\Kashlev KA\Desktop\0_134b18_7067426b_or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1648" y="1231392"/>
            <a:ext cx="5437632" cy="4264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28548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224" y="0"/>
            <a:ext cx="8595360" cy="1670303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Проблема: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620961485"/>
              </p:ext>
            </p:extLst>
          </p:nvPr>
        </p:nvGraphicFramePr>
        <p:xfrm>
          <a:off x="219456" y="1389888"/>
          <a:ext cx="8680704" cy="5181600"/>
        </p:xfrm>
        <a:graphic>
          <a:graphicData uri="http://schemas.openxmlformats.org/drawingml/2006/table">
            <a:tbl>
              <a:tblPr/>
              <a:tblGrid>
                <a:gridCol w="8680704"/>
              </a:tblGrid>
              <a:tr h="5181600">
                <a:tc>
                  <a:txBody>
                    <a:bodyPr/>
                    <a:lstStyle/>
                    <a:p>
                      <a:pPr algn="ctr"/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Учеными-историками признано, что кальвинистское учение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способствовало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разрушению 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традиционного общества и активизации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предпринимательской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деятельности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. В то же время французский мыслитель XVIII в. Вольтер сказал: «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Кальвин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открыл 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двери монастырей не для того, чтобы выгнать оттуда монахов, а чтобы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вогнать</a:t>
                      </a:r>
                      <a:r>
                        <a:rPr lang="ru-RU" sz="28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28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туда </a:t>
                      </a:r>
                      <a:r>
                        <a:rPr lang="ru-RU" sz="28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весь мир». </a:t>
                      </a:r>
                      <a:endParaRPr lang="ru-RU" sz="2800" b="1" i="0" dirty="0" smtClean="0">
                        <a:solidFill>
                          <a:srgbClr val="2A1255"/>
                        </a:solidFill>
                        <a:effectLst/>
                        <a:latin typeface="Times New Roman"/>
                      </a:endParaRPr>
                    </a:p>
                    <a:p>
                      <a:endParaRPr lang="ru-RU" sz="2400" b="1" i="0" dirty="0" smtClean="0">
                        <a:solidFill>
                          <a:srgbClr val="2A1255"/>
                        </a:solidFill>
                        <a:effectLst/>
                        <a:latin typeface="Times New Roman"/>
                      </a:endParaRPr>
                    </a:p>
                    <a:p>
                      <a:pPr algn="ctr"/>
                      <a:r>
                        <a:rPr lang="ru-RU" sz="3200" b="1" i="0" dirty="0" smtClean="0">
                          <a:solidFill>
                            <a:srgbClr val="C00000"/>
                          </a:solidFill>
                          <a:effectLst/>
                          <a:latin typeface="Times New Roman"/>
                        </a:rPr>
                        <a:t>Совместимы </a:t>
                      </a:r>
                      <a:r>
                        <a:rPr lang="ru-RU" sz="3200" b="1" i="0" dirty="0">
                          <a:solidFill>
                            <a:srgbClr val="C00000"/>
                          </a:solidFill>
                          <a:effectLst/>
                          <a:latin typeface="Times New Roman"/>
                        </a:rPr>
                        <a:t>ли эти точки зрения?</a:t>
                      </a:r>
                      <a:endParaRPr lang="ru-RU" sz="3200" b="1" dirty="0">
                        <a:solidFill>
                          <a:srgbClr val="C00000"/>
                        </a:solidFill>
                        <a:effectLst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627438" y="27082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4112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8496" y="694944"/>
            <a:ext cx="8814816" cy="1060704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/>
              </a:rPr>
              <a:t>3. Католическая </a:t>
            </a:r>
            <a:r>
              <a:rPr lang="ru-RU" b="1" i="1" dirty="0">
                <a:latin typeface="Times New Roman"/>
              </a:rPr>
              <a:t>церковь борется с ересью.</a:t>
            </a:r>
            <a:r>
              <a:rPr lang="ru-RU" b="1" i="1" dirty="0">
                <a:solidFill>
                  <a:srgbClr val="2A1255"/>
                </a:solidFill>
                <a:latin typeface="Times New Roman"/>
              </a:rPr>
              <a:t/>
            </a:r>
            <a:br>
              <a:rPr lang="ru-RU" b="1" i="1" dirty="0">
                <a:solidFill>
                  <a:srgbClr val="2A1255"/>
                </a:solidFill>
                <a:latin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80416" y="1511808"/>
            <a:ext cx="8607552" cy="4713923"/>
          </a:xfrm>
        </p:spPr>
        <p:txBody>
          <a:bodyPr/>
          <a:lstStyle/>
          <a:p>
            <a:pPr marL="0" indent="0">
              <a:buNone/>
            </a:pPr>
            <a:r>
              <a:rPr lang="ru-RU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Контрреформация</a:t>
            </a:r>
            <a:r>
              <a:rPr lang="ru-RU" b="1" dirty="0"/>
              <a:t> </a:t>
            </a:r>
            <a:r>
              <a:rPr lang="ru-RU" b="1" dirty="0">
                <a:solidFill>
                  <a:srgbClr val="2A1255"/>
                </a:solidFill>
              </a:rPr>
              <a:t>– </a:t>
            </a:r>
            <a:r>
              <a:rPr lang="ru-RU" b="1" dirty="0" smtClean="0">
                <a:solidFill>
                  <a:srgbClr val="2A1255"/>
                </a:solidFill>
              </a:rPr>
              <a:t>церковная </a:t>
            </a:r>
            <a:r>
              <a:rPr lang="ru-RU" b="1" dirty="0">
                <a:solidFill>
                  <a:srgbClr val="2A1255"/>
                </a:solidFill>
              </a:rPr>
              <a:t>политика, направленная на то, чтобы остановить распространение протестантизма.</a:t>
            </a:r>
          </a:p>
        </p:txBody>
      </p:sp>
      <p:pic>
        <p:nvPicPr>
          <p:cNvPr id="3074" name="Picture 2" descr="C:\Users\Kashlev KA\Desktop\58060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41101" y="2918079"/>
            <a:ext cx="4733925" cy="3752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5488" y="2916983"/>
            <a:ext cx="2706624" cy="3276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68224" y="6412992"/>
            <a:ext cx="2901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Папа Пий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IV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50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46304" y="1645920"/>
            <a:ext cx="4998720" cy="4852415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b="1" u="sng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Индекс запрещенных книг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»: преследованию подвергался не только автор, но и продавец, издатель и </a:t>
            </a: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читатель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b="1" dirty="0" smtClean="0">
              <a:solidFill>
                <a:srgbClr val="2A1255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Сожжение запрещенных </a:t>
            </a: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книг.</a:t>
            </a:r>
          </a:p>
          <a:p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Поощрялись доносы на протестантов.</a:t>
            </a:r>
            <a:endParaRPr lang="ru-RU" b="1" dirty="0">
              <a:solidFill>
                <a:srgbClr val="2A1255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  <a:p>
            <a:endParaRPr lang="ru-RU" dirty="0"/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95072" y="731520"/>
            <a:ext cx="8741664" cy="96316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/>
              </a:rPr>
              <a:t>3. Католическая </a:t>
            </a:r>
            <a:r>
              <a:rPr lang="ru-RU" b="1" i="1" dirty="0">
                <a:latin typeface="Times New Roman"/>
              </a:rPr>
              <a:t>церковь борется с ересью.</a:t>
            </a:r>
            <a:r>
              <a:rPr lang="ru-RU" b="1" i="1" dirty="0">
                <a:solidFill>
                  <a:srgbClr val="2A1255"/>
                </a:solidFill>
                <a:latin typeface="Times New Roman"/>
              </a:rPr>
              <a:t/>
            </a:r>
            <a:br>
              <a:rPr lang="ru-RU" b="1" i="1" dirty="0">
                <a:solidFill>
                  <a:srgbClr val="2A1255"/>
                </a:solidFill>
                <a:latin typeface="Times New Roman"/>
              </a:rPr>
            </a:br>
            <a:endParaRPr lang="ru-RU" dirty="0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5128487" y="1645920"/>
            <a:ext cx="3442489" cy="4974335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04435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8224" y="365128"/>
            <a:ext cx="8668512" cy="1325563"/>
          </a:xfrm>
        </p:spPr>
        <p:txBody>
          <a:bodyPr>
            <a:normAutofit/>
          </a:bodyPr>
          <a:lstStyle/>
          <a:p>
            <a:pPr algn="ctr"/>
            <a:r>
              <a:rPr lang="ru-RU" b="1" i="1" dirty="0">
                <a:latin typeface="Times New Roman"/>
              </a:rPr>
              <a:t>3. Католическая церковь борется с ересью.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58496" y="6230112"/>
            <a:ext cx="8790432" cy="536448"/>
          </a:xfrm>
        </p:spPr>
        <p:txBody>
          <a:bodyPr>
            <a:noAutofit/>
          </a:bodyPr>
          <a:lstStyle/>
          <a:p>
            <a:pPr algn="ctr"/>
            <a:r>
              <a:rPr lang="ru-RU" sz="3200" dirty="0">
                <a:solidFill>
                  <a:srgbClr val="C00000"/>
                </a:solidFill>
              </a:rPr>
              <a:t>Инквизиция</a:t>
            </a:r>
            <a:endParaRPr lang="ru-RU" sz="3200" dirty="0"/>
          </a:p>
        </p:txBody>
      </p:sp>
      <p:pic>
        <p:nvPicPr>
          <p:cNvPr id="4098" name="Picture 2" descr="C:\Users\Kashlev KA\Desktop\Foto___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9744" y="1633728"/>
            <a:ext cx="7095744" cy="4650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78835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i="1" dirty="0" smtClean="0">
                <a:latin typeface="Times New Roman"/>
              </a:rPr>
              <a:t>4. Орден </a:t>
            </a:r>
            <a:r>
              <a:rPr lang="ru-RU" b="1" i="1" dirty="0">
                <a:latin typeface="Times New Roman"/>
              </a:rPr>
              <a:t>иезуитов. </a:t>
            </a:r>
            <a:r>
              <a:rPr lang="ru-RU" b="1" i="1" dirty="0">
                <a:solidFill>
                  <a:srgbClr val="2A1255"/>
                </a:solidFill>
                <a:latin typeface="Times New Roman"/>
              </a:rPr>
              <a:t/>
            </a:r>
            <a:br>
              <a:rPr lang="ru-RU" b="1" i="1" dirty="0">
                <a:solidFill>
                  <a:srgbClr val="2A1255"/>
                </a:solidFill>
                <a:latin typeface="Times New Roman"/>
              </a:rPr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182880" y="1255776"/>
            <a:ext cx="3706368" cy="1249299"/>
          </a:xfrm>
        </p:spPr>
        <p:txBody>
          <a:bodyPr/>
          <a:lstStyle/>
          <a:p>
            <a:pPr algn="ctr"/>
            <a:r>
              <a:rPr lang="ru-RU" dirty="0"/>
              <a:t>Создатель ордена Игнатий Лойола </a:t>
            </a:r>
            <a:br>
              <a:rPr lang="ru-RU" dirty="0"/>
            </a:br>
            <a:r>
              <a:rPr lang="ru-RU" dirty="0"/>
              <a:t>(1491-1556).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3925824" y="1207008"/>
            <a:ext cx="5096256" cy="1999488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C00000"/>
                </a:solidFill>
                <a:latin typeface="Comic Sans MS" pitchFamily="66" charset="0"/>
                <a:cs typeface="Times New Roman" pitchFamily="18" charset="0"/>
              </a:rPr>
              <a:t>«И тогда-то, в годину тяжелых потрясений господь послал своего избранника на помощь церкви Христовой…” </a:t>
            </a:r>
            <a:endParaRPr lang="ru-RU" dirty="0">
              <a:solidFill>
                <a:srgbClr val="C00000"/>
              </a:solidFill>
              <a:latin typeface="Comic Sans MS" pitchFamily="66" charset="0"/>
            </a:endParaRPr>
          </a:p>
          <a:p>
            <a:endParaRPr lang="ru-RU" dirty="0"/>
          </a:p>
        </p:txBody>
      </p:sp>
      <p:pic>
        <p:nvPicPr>
          <p:cNvPr id="9" name="Picture 2" descr="C:\Documents and Settings\777\Мои документы\Мои рисунки\лойола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52" y="2560986"/>
            <a:ext cx="3395694" cy="4091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7840" y="3218688"/>
            <a:ext cx="4343188" cy="3377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185120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219456" y="402335"/>
            <a:ext cx="8631936" cy="935397"/>
          </a:xfrm>
        </p:spPr>
        <p:txBody>
          <a:bodyPr/>
          <a:lstStyle/>
          <a:p>
            <a:pPr algn="ctr"/>
            <a:r>
              <a:rPr lang="ru-RU" b="1" i="1" dirty="0">
                <a:latin typeface="Times New Roman"/>
              </a:rPr>
              <a:t>4. Орден иезуитов.</a:t>
            </a:r>
            <a:endParaRPr lang="ru-RU" dirty="0"/>
          </a:p>
        </p:txBody>
      </p:sp>
      <p:sp>
        <p:nvSpPr>
          <p:cNvPr id="9" name="Объект 8"/>
          <p:cNvSpPr>
            <a:spLocks noGrp="1"/>
          </p:cNvSpPr>
          <p:nvPr>
            <p:ph sz="half" idx="2"/>
          </p:nvPr>
        </p:nvSpPr>
        <p:spPr>
          <a:xfrm>
            <a:off x="231648" y="6266688"/>
            <a:ext cx="8729472" cy="414528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2A1255"/>
                </a:solidFill>
              </a:rPr>
              <a:t>Иезуиты. </a:t>
            </a:r>
            <a:r>
              <a:rPr lang="ru-RU" b="1" dirty="0">
                <a:solidFill>
                  <a:srgbClr val="2A1255"/>
                </a:solidFill>
              </a:rPr>
              <a:t>К</a:t>
            </a:r>
            <a:r>
              <a:rPr lang="ru-RU" b="1" dirty="0" smtClean="0">
                <a:solidFill>
                  <a:srgbClr val="2A1255"/>
                </a:solidFill>
              </a:rPr>
              <a:t>арикатура </a:t>
            </a:r>
            <a:r>
              <a:rPr lang="en-US" b="1" dirty="0">
                <a:solidFill>
                  <a:srgbClr val="2A1255"/>
                </a:solidFill>
              </a:rPr>
              <a:t>XVII</a:t>
            </a:r>
            <a:r>
              <a:rPr lang="ru-RU" b="1" dirty="0">
                <a:solidFill>
                  <a:srgbClr val="2A1255"/>
                </a:solidFill>
              </a:rPr>
              <a:t> </a:t>
            </a:r>
            <a:r>
              <a:rPr lang="ru-RU" b="1" dirty="0" smtClean="0">
                <a:solidFill>
                  <a:srgbClr val="2A1255"/>
                </a:solidFill>
              </a:rPr>
              <a:t>века.</a:t>
            </a:r>
            <a:endParaRPr lang="ru-RU" b="1" dirty="0">
              <a:solidFill>
                <a:srgbClr val="2A1255"/>
              </a:solidFill>
            </a:endParaRPr>
          </a:p>
          <a:p>
            <a:endParaRPr lang="ru-RU" dirty="0"/>
          </a:p>
        </p:txBody>
      </p:sp>
      <p:pic>
        <p:nvPicPr>
          <p:cNvPr id="10" name="Picture 1" descr="C:\Documents and Settings\777\Мои документы\Мои результаты сканировани\2011-02 (фев)\сканирование0006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0704" y="1204709"/>
            <a:ext cx="7132320" cy="4915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59678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" y="731520"/>
            <a:ext cx="8814816" cy="6705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 smtClean="0">
                <a:latin typeface="Times New Roman"/>
              </a:rPr>
              <a:t>5. Попытки </a:t>
            </a:r>
            <a:r>
              <a:rPr lang="ru-RU" b="1" i="1" dirty="0">
                <a:latin typeface="Times New Roman"/>
              </a:rPr>
              <a:t>реформ и </a:t>
            </a:r>
            <a:r>
              <a:rPr lang="ru-RU" b="1" i="1" dirty="0" err="1">
                <a:latin typeface="Times New Roman"/>
              </a:rPr>
              <a:t>Тридентский</a:t>
            </a:r>
            <a:r>
              <a:rPr lang="ru-RU" b="1" i="1" dirty="0">
                <a:latin typeface="Times New Roman"/>
              </a:rPr>
              <a:t> собор</a:t>
            </a:r>
            <a:r>
              <a:rPr lang="ru-RU" b="1" i="1" dirty="0">
                <a:solidFill>
                  <a:srgbClr val="2A1255"/>
                </a:solidFill>
                <a:latin typeface="Times New Roman"/>
              </a:rPr>
              <a:t>.</a:t>
            </a:r>
            <a:r>
              <a:rPr lang="ru-RU" b="1" i="1" dirty="0">
                <a:solidFill>
                  <a:srgbClr val="2A1255"/>
                </a:solidFill>
              </a:rPr>
              <a:t/>
            </a:r>
            <a:br>
              <a:rPr lang="ru-RU" b="1" i="1" dirty="0">
                <a:solidFill>
                  <a:srgbClr val="2A1255"/>
                </a:solidFill>
              </a:rPr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754624" y="1463040"/>
            <a:ext cx="3291840" cy="512064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3200" b="1" u="sng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Вселенский собор католической церкви в </a:t>
            </a:r>
            <a:r>
              <a:rPr lang="ru-RU" sz="3200" b="1" u="sng" dirty="0" err="1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Триденте</a:t>
            </a:r>
            <a:r>
              <a:rPr lang="ru-RU" sz="3200" b="1" u="sng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(1545 - 1563): отвержение протестантизма, утверждение непререкаемой власти Папы Римского.</a:t>
            </a:r>
          </a:p>
          <a:p>
            <a:endParaRPr lang="ru-RU" dirty="0"/>
          </a:p>
        </p:txBody>
      </p:sp>
      <p:pic>
        <p:nvPicPr>
          <p:cNvPr id="5122" name="Picture 2" descr="C:\Users\Kashlev KA\Desktop\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2880" y="1808936"/>
            <a:ext cx="5425440" cy="379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3875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585215"/>
            <a:ext cx="8692896" cy="963169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i="1" dirty="0">
                <a:latin typeface="Times New Roman"/>
              </a:rPr>
              <a:t>5. Попытки реформ и </a:t>
            </a:r>
            <a:r>
              <a:rPr lang="ru-RU" b="1" i="1" dirty="0" err="1">
                <a:latin typeface="Times New Roman"/>
              </a:rPr>
              <a:t>Тридентский</a:t>
            </a:r>
            <a:r>
              <a:rPr lang="ru-RU" b="1" i="1" dirty="0">
                <a:latin typeface="Times New Roman"/>
              </a:rPr>
              <a:t> собор</a:t>
            </a:r>
            <a:r>
              <a:rPr lang="ru-RU" b="1" i="1" dirty="0">
                <a:solidFill>
                  <a:srgbClr val="2A1255"/>
                </a:solidFill>
                <a:latin typeface="Times New Roman"/>
              </a:rPr>
              <a:t>.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755648"/>
            <a:ext cx="4173474" cy="475487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Во второй половине </a:t>
            </a:r>
            <a:r>
              <a:rPr lang="en-US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XVI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 века борьбу против Реформации возглавил король Испании </a:t>
            </a: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Филипп</a:t>
            </a:r>
            <a:r>
              <a:rPr lang="en-US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 II</a:t>
            </a: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(1556- 1598). Знаменитые слова: </a:t>
            </a:r>
            <a:endParaRPr lang="ru-RU" b="1" dirty="0" smtClean="0">
              <a:solidFill>
                <a:srgbClr val="2A1255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b="1" i="1" dirty="0" smtClean="0">
                <a:solidFill>
                  <a:srgbClr val="FF0000"/>
                </a:solidFill>
              </a:rPr>
              <a:t>«</a:t>
            </a:r>
            <a:r>
              <a:rPr lang="ru-RU" b="1" i="1" dirty="0">
                <a:solidFill>
                  <a:srgbClr val="FF0000"/>
                </a:solidFill>
              </a:rPr>
              <a:t>Я предпочту совсем не иметь подданных, чем иметь таковыми еретиков». </a:t>
            </a:r>
            <a:endParaRPr lang="ru-RU" i="1" dirty="0"/>
          </a:p>
        </p:txBody>
      </p:sp>
      <p:pic>
        <p:nvPicPr>
          <p:cNvPr id="5" name="Picture 2" descr="C:\Documents and Settings\777\Мои документы\Мои рисунки\филипп 2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53" y="1752472"/>
            <a:ext cx="3824474" cy="484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2615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0416" y="451103"/>
            <a:ext cx="8234934" cy="1194817"/>
          </a:xfrm>
        </p:spPr>
        <p:txBody>
          <a:bodyPr>
            <a:norm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Выводы:</a:t>
            </a:r>
            <a:r>
              <a:rPr lang="ru-RU" b="1" dirty="0">
                <a:solidFill>
                  <a:srgbClr val="FF0000"/>
                </a:solidFill>
              </a:rPr>
              <a:t/>
            </a:r>
            <a:br>
              <a:rPr lang="ru-RU" b="1" dirty="0">
                <a:solidFill>
                  <a:srgbClr val="FF0000"/>
                </a:solidFill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43840" y="1304544"/>
            <a:ext cx="8692896" cy="5315712"/>
          </a:xfrm>
        </p:spPr>
        <p:txBody>
          <a:bodyPr>
            <a:normAutofit fontScale="85000" lnSpcReduction="10000"/>
          </a:bodyPr>
          <a:lstStyle/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Реформация в Европе была подготовлена </a:t>
            </a:r>
            <a:r>
              <a:rPr lang="ru-RU" b="1" dirty="0" smtClean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стремительным </a:t>
            </a: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подъемом культуры в эпоху Возрождения, стремлением личности к большей свободе и самостоятельности.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 Реформация – это время кризиса католической церкви. Несмотря на попытки церкви задушить Реформацию и отдельные успехи, из под ее власти вырвались Англия и Шотландия, Скандинавские страны, Голландия, Северная Германия, часть Франции.</a:t>
            </a:r>
            <a:endParaRPr lang="ru-RU" b="1" dirty="0">
              <a:solidFill>
                <a:srgbClr val="2A1255"/>
              </a:solidFill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Ø"/>
            </a:pPr>
            <a:r>
              <a:rPr lang="ru-RU" b="1" dirty="0">
                <a:solidFill>
                  <a:srgbClr val="2A1255"/>
                </a:solidFill>
                <a:latin typeface="Times New Roman" pitchFamily="18" charset="0"/>
                <a:cs typeface="Times New Roman" pitchFamily="18" charset="0"/>
              </a:rPr>
              <a:t>Реформация оставила глубокий след в истории, она изменила духовный, политический и экономический характер европейского общества.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98947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499872"/>
            <a:ext cx="7886700" cy="837860"/>
          </a:xfrm>
        </p:spPr>
        <p:txBody>
          <a:bodyPr/>
          <a:lstStyle/>
          <a:p>
            <a:pPr algn="ctr"/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xmlns="" val="2672154437"/>
              </p:ext>
            </p:extLst>
          </p:nvPr>
        </p:nvGraphicFramePr>
        <p:xfrm>
          <a:off x="438912" y="1731264"/>
          <a:ext cx="8461248" cy="2852928"/>
        </p:xfrm>
        <a:graphic>
          <a:graphicData uri="http://schemas.openxmlformats.org/drawingml/2006/table">
            <a:tbl>
              <a:tblPr/>
              <a:tblGrid>
                <a:gridCol w="8461248"/>
              </a:tblGrid>
              <a:tr h="2852928">
                <a:tc>
                  <a:txBody>
                    <a:bodyPr/>
                    <a:lstStyle/>
                    <a:p>
                      <a:r>
                        <a:rPr lang="ru-RU" sz="4400" b="1" i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Учебник</a:t>
                      </a:r>
                      <a:r>
                        <a:rPr lang="ru-RU" sz="4400" b="1" i="0" baseline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4400" b="1" i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§ 12,</a:t>
                      </a:r>
                      <a:r>
                        <a:rPr lang="ru-RU" sz="4400" b="1" i="0" baseline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з</a:t>
                      </a:r>
                      <a:r>
                        <a:rPr lang="ru-RU" sz="4400" b="1" i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адания </a:t>
                      </a:r>
                      <a:r>
                        <a:rPr lang="ru-RU" sz="44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в </a:t>
                      </a:r>
                      <a:r>
                        <a:rPr lang="ru-RU" sz="4400" b="1" i="0" dirty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рабочей тетради </a:t>
                      </a:r>
                      <a:r>
                        <a:rPr lang="ru-RU" sz="4400" b="1" i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к § 12 (1, 2, 5,</a:t>
                      </a:r>
                      <a:r>
                        <a:rPr lang="ru-RU" sz="4400" b="1" i="0" baseline="0" dirty="0" smtClean="0">
                          <a:solidFill>
                            <a:srgbClr val="2A1255"/>
                          </a:solidFill>
                          <a:effectLst/>
                          <a:latin typeface="Times New Roman"/>
                        </a:rPr>
                        <a:t> 6) стр. 49-51.</a:t>
                      </a:r>
                      <a:endParaRPr lang="ru-RU" sz="4400" b="1" dirty="0">
                        <a:solidFill>
                          <a:srgbClr val="2A1255"/>
                        </a:solidFill>
                        <a:effectLst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619250" y="3727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7021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590</TotalTime>
  <Words>830</Words>
  <Application>Microsoft Office PowerPoint</Application>
  <PresentationFormat>Экран (4:3)</PresentationFormat>
  <Paragraphs>85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Office Theme</vt:lpstr>
      <vt:lpstr>Слайд 1</vt:lpstr>
      <vt:lpstr>План урока:</vt:lpstr>
      <vt:lpstr>Проблема:</vt:lpstr>
      <vt:lpstr>1. Жан Кальвин о предопределении человека. </vt:lpstr>
      <vt:lpstr>1. Жан Кальвин о предопределении человека.</vt:lpstr>
      <vt:lpstr>1. Жан Кальвин о предопределении человека.</vt:lpstr>
      <vt:lpstr>1. Жан Кальвин о предопределении человека.</vt:lpstr>
      <vt:lpstr>2. Кальвинистская церковь.</vt:lpstr>
      <vt:lpstr>2. Кальвинистская церковь.</vt:lpstr>
      <vt:lpstr>2. Кальвинистская церковь.</vt:lpstr>
      <vt:lpstr>Проблема:</vt:lpstr>
      <vt:lpstr>3. Католическая церковь борется с ересью. </vt:lpstr>
      <vt:lpstr>3. Католическая церковь борется с ересью. </vt:lpstr>
      <vt:lpstr>3. Католическая церковь борется с ересью.</vt:lpstr>
      <vt:lpstr>4. Орден иезуитов.  </vt:lpstr>
      <vt:lpstr>4. Орден иезуитов.</vt:lpstr>
      <vt:lpstr>5. Попытки реформ и Тридентский собор. </vt:lpstr>
      <vt:lpstr>5. Попытки реформ и Тридентский собор.</vt:lpstr>
      <vt:lpstr>Выводы: </vt:lpstr>
      <vt:lpstr>Домашнее задание</vt:lpstr>
    </vt:vector>
  </TitlesOfParts>
  <Company>PJSC "New Engineering Technologies"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Markasian, Pavel (KIEVH)</dc:creator>
  <cp:lastModifiedBy>Виктор</cp:lastModifiedBy>
  <cp:revision>120</cp:revision>
  <dcterms:created xsi:type="dcterms:W3CDTF">2016-11-18T14:12:19Z</dcterms:created>
  <dcterms:modified xsi:type="dcterms:W3CDTF">2022-04-06T18:11:12Z</dcterms:modified>
</cp:coreProperties>
</file>