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76" r:id="rId4"/>
    <p:sldId id="262" r:id="rId5"/>
    <p:sldId id="267" r:id="rId6"/>
    <p:sldId id="264" r:id="rId7"/>
    <p:sldId id="268" r:id="rId8"/>
    <p:sldId id="269" r:id="rId9"/>
    <p:sldId id="260" r:id="rId10"/>
    <p:sldId id="270" r:id="rId11"/>
    <p:sldId id="272" r:id="rId12"/>
    <p:sldId id="266" r:id="rId13"/>
    <p:sldId id="273" r:id="rId14"/>
    <p:sldId id="274" r:id="rId15"/>
    <p:sldId id="275" r:id="rId16"/>
    <p:sldId id="259" r:id="rId17"/>
    <p:sldId id="271" r:id="rId1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66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0" name="Подзаголовок 19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7422581-ECD0-4590-B042-C82C9FD382C5}" type="datetimeFigureOut">
              <a:rPr lang="ru-RU" smtClean="0"/>
              <a:pPr/>
              <a:t>27.02.2022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11" name="Номер слайда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63D65AF-C807-4F77-8217-B6A6D1DFE39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7422581-ECD0-4590-B042-C82C9FD382C5}" type="datetimeFigureOut">
              <a:rPr lang="ru-RU" smtClean="0"/>
              <a:pPr/>
              <a:t>27.02.2022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63D65AF-C807-4F77-8217-B6A6D1DFE39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Скругленный прямоугольник 13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7422581-ECD0-4590-B042-C82C9FD382C5}" type="datetimeFigureOut">
              <a:rPr lang="ru-RU" smtClean="0"/>
              <a:pPr/>
              <a:t>27.02.2022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63D65AF-C807-4F77-8217-B6A6D1DFE39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7422581-ECD0-4590-B042-C82C9FD382C5}" type="datetimeFigureOut">
              <a:rPr lang="ru-RU" smtClean="0"/>
              <a:pPr/>
              <a:t>27.02.2022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63D65AF-C807-4F77-8217-B6A6D1DFE39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7422581-ECD0-4590-B042-C82C9FD382C5}" type="datetimeFigureOut">
              <a:rPr lang="ru-RU" smtClean="0"/>
              <a:pPr/>
              <a:t>27.02.2022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63D65AF-C807-4F77-8217-B6A6D1DFE39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7422581-ECD0-4590-B042-C82C9FD382C5}" type="datetimeFigureOut">
              <a:rPr lang="ru-RU" smtClean="0"/>
              <a:pPr/>
              <a:t>27.02.2022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63D65AF-C807-4F77-8217-B6A6D1DFE39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7422581-ECD0-4590-B042-C82C9FD382C5}" type="datetimeFigureOut">
              <a:rPr lang="ru-RU" smtClean="0"/>
              <a:pPr/>
              <a:t>27.02.2022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63D65AF-C807-4F77-8217-B6A6D1DFE39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7422581-ECD0-4590-B042-C82C9FD382C5}" type="datetimeFigureOut">
              <a:rPr lang="ru-RU" smtClean="0"/>
              <a:pPr/>
              <a:t>27.02.2022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63D65AF-C807-4F77-8217-B6A6D1DFE39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с одним скругленным углом 10"/>
          <p:cNvSpPr/>
          <p:nvPr/>
        </p:nvSpPr>
        <p:spPr>
          <a:xfrm>
            <a:off x="6400800" y="434162"/>
            <a:ext cx="2324605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7422581-ECD0-4590-B042-C82C9FD382C5}" type="datetimeFigureOut">
              <a:rPr lang="ru-RU" smtClean="0"/>
              <a:pPr/>
              <a:t>27.02.2022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63D65AF-C807-4F77-8217-B6A6D1DFE39A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7422581-ECD0-4590-B042-C82C9FD382C5}" type="datetimeFigureOut">
              <a:rPr lang="ru-RU" smtClean="0"/>
              <a:pPr/>
              <a:t>27.02.2022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63D65AF-C807-4F77-8217-B6A6D1DFE39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7422581-ECD0-4590-B042-C82C9FD382C5}" type="datetimeFigureOut">
              <a:rPr lang="ru-RU" smtClean="0"/>
              <a:pPr/>
              <a:t>27.02.2022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63D65AF-C807-4F77-8217-B6A6D1DFE39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3" name="Заголовок 12"/>
          <p:cNvSpPr>
            <a:spLocks noGrp="1"/>
          </p:cNvSpPr>
          <p:nvPr>
            <p:ph type="title"/>
          </p:nvPr>
        </p:nvSpPr>
        <p:spPr>
          <a:xfrm>
            <a:off x="502920" y="4985590"/>
            <a:ext cx="8183880" cy="1051560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idx="1"/>
          </p:nvPr>
        </p:nvSpPr>
        <p:spPr>
          <a:xfrm>
            <a:off x="502920" y="530352"/>
            <a:ext cx="818388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2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27422581-ECD0-4590-B042-C82C9FD382C5}" type="datetimeFigureOut">
              <a:rPr lang="ru-RU" smtClean="0"/>
              <a:pPr/>
              <a:t>27.02.2022</a:t>
            </a:fld>
            <a:endParaRPr lang="ru-RU"/>
          </a:p>
        </p:txBody>
      </p:sp>
      <p:sp>
        <p:nvSpPr>
          <p:cNvPr id="18" name="Нижний колонтитул 17"/>
          <p:cNvSpPr>
            <a:spLocks noGrp="1"/>
          </p:cNvSpPr>
          <p:nvPr>
            <p:ph type="ftr" sz="quarter" idx="3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D63D65AF-C807-4F77-8217-B6A6D1DFE39A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png"/><Relationship Id="rId4" Type="http://schemas.openxmlformats.org/officeDocument/2006/relationships/image" Target="../media/image10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7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3568" y="1412776"/>
            <a:ext cx="7772400" cy="1828800"/>
          </a:xfrm>
        </p:spPr>
        <p:txBody>
          <a:bodyPr>
            <a:normAutofit/>
          </a:bodyPr>
          <a:lstStyle/>
          <a:p>
            <a:r>
              <a:rPr lang="ru-RU" sz="3600" dirty="0" smtClean="0"/>
              <a:t>Технические открытия и выход к Мировому океану</a:t>
            </a:r>
            <a:endParaRPr lang="ru-RU" sz="36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755576" y="4725144"/>
            <a:ext cx="7772400" cy="914400"/>
          </a:xfrm>
        </p:spPr>
        <p:txBody>
          <a:bodyPr/>
          <a:lstStyle/>
          <a:p>
            <a:r>
              <a:rPr lang="ru-RU" dirty="0" smtClean="0"/>
              <a:t>Всеобщая история 7 класс</a:t>
            </a:r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35425881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620688"/>
            <a:ext cx="8183880" cy="5616624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                   </a:t>
            </a:r>
            <a:r>
              <a:rPr lang="ru-RU" dirty="0" smtClean="0">
                <a:solidFill>
                  <a:srgbClr val="FF0000"/>
                </a:solidFill>
              </a:rPr>
              <a:t>План </a:t>
            </a:r>
            <a:r>
              <a:rPr lang="ru-RU" dirty="0">
                <a:solidFill>
                  <a:srgbClr val="FF0000"/>
                </a:solidFill>
              </a:rPr>
              <a:t>урока:</a:t>
            </a:r>
            <a:br>
              <a:rPr lang="ru-RU" dirty="0">
                <a:solidFill>
                  <a:srgbClr val="FF0000"/>
                </a:solidFill>
              </a:rPr>
            </a:br>
            <a:r>
              <a:rPr lang="ru-RU" dirty="0" smtClean="0">
                <a:solidFill>
                  <a:srgbClr val="002060"/>
                </a:solidFill>
              </a:rPr>
              <a:t/>
            </a:r>
            <a:br>
              <a:rPr lang="ru-RU" dirty="0" smtClean="0">
                <a:solidFill>
                  <a:srgbClr val="002060"/>
                </a:solidFill>
              </a:rPr>
            </a:br>
            <a:r>
              <a:rPr lang="ru-RU" dirty="0" smtClean="0">
                <a:solidFill>
                  <a:srgbClr val="002060"/>
                </a:solidFill>
              </a:rPr>
              <a:t>1</a:t>
            </a:r>
            <a:r>
              <a:rPr lang="ru-RU" dirty="0">
                <a:solidFill>
                  <a:srgbClr val="002060"/>
                </a:solidFill>
              </a:rPr>
              <a:t>. Новые технические изобретения и усовершенствования</a:t>
            </a:r>
            <a:br>
              <a:rPr lang="ru-RU" dirty="0">
                <a:solidFill>
                  <a:srgbClr val="002060"/>
                </a:solidFill>
              </a:rPr>
            </a:br>
            <a:r>
              <a:rPr lang="ru-RU" dirty="0" smtClean="0">
                <a:solidFill>
                  <a:srgbClr val="002060"/>
                </a:solidFill>
              </a:rPr>
              <a:t/>
            </a:r>
            <a:br>
              <a:rPr lang="ru-RU" dirty="0" smtClean="0">
                <a:solidFill>
                  <a:srgbClr val="002060"/>
                </a:solidFill>
              </a:rPr>
            </a:br>
            <a:r>
              <a:rPr lang="ru-RU" dirty="0" smtClean="0">
                <a:solidFill>
                  <a:srgbClr val="002060"/>
                </a:solidFill>
              </a:rPr>
              <a:t>2</a:t>
            </a:r>
            <a:r>
              <a:rPr lang="ru-RU" dirty="0">
                <a:solidFill>
                  <a:srgbClr val="002060"/>
                </a:solidFill>
              </a:rPr>
              <a:t>. Интерес к новым странам</a:t>
            </a:r>
            <a:br>
              <a:rPr lang="ru-RU" dirty="0">
                <a:solidFill>
                  <a:srgbClr val="002060"/>
                </a:solidFill>
              </a:rPr>
            </a:br>
            <a:r>
              <a:rPr lang="ru-RU" dirty="0" smtClean="0">
                <a:solidFill>
                  <a:srgbClr val="002060"/>
                </a:solidFill>
              </a:rPr>
              <a:t/>
            </a:r>
            <a:br>
              <a:rPr lang="ru-RU" dirty="0" smtClean="0">
                <a:solidFill>
                  <a:srgbClr val="002060"/>
                </a:solidFill>
              </a:rPr>
            </a:br>
            <a:r>
              <a:rPr lang="ru-RU" dirty="0" smtClean="0">
                <a:solidFill>
                  <a:srgbClr val="002060"/>
                </a:solidFill>
              </a:rPr>
              <a:t>3</a:t>
            </a:r>
            <a:r>
              <a:rPr lang="ru-RU" dirty="0">
                <a:solidFill>
                  <a:srgbClr val="002060"/>
                </a:solidFill>
              </a:rPr>
              <a:t>. Открытие морского пути в Индию</a:t>
            </a:r>
            <a:br>
              <a:rPr lang="ru-RU" dirty="0">
                <a:solidFill>
                  <a:srgbClr val="002060"/>
                </a:solidFill>
              </a:rPr>
            </a:br>
            <a:endParaRPr lang="ru-RU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42584034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ctrTitle"/>
          </p:nvPr>
        </p:nvSpPr>
        <p:spPr>
          <a:xfrm>
            <a:off x="722376" y="692696"/>
            <a:ext cx="7772400" cy="1584176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4" name="Подзаголовок 3"/>
          <p:cNvSpPr>
            <a:spLocks noGrp="1"/>
          </p:cNvSpPr>
          <p:nvPr>
            <p:ph type="subTitle" idx="1"/>
          </p:nvPr>
        </p:nvSpPr>
        <p:spPr>
          <a:xfrm>
            <a:off x="722376" y="4797152"/>
            <a:ext cx="7772400" cy="1512168"/>
          </a:xfrm>
        </p:spPr>
        <p:txBody>
          <a:bodyPr/>
          <a:lstStyle/>
          <a:p>
            <a:endParaRPr lang="ru-RU" dirty="0"/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/>
        </p:nvGraphicFramePr>
        <p:xfrm>
          <a:off x="323528" y="1484784"/>
          <a:ext cx="8352928" cy="4680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76464"/>
                <a:gridCol w="4176464"/>
              </a:tblGrid>
              <a:tr h="2340260">
                <a:tc>
                  <a:txBody>
                    <a:bodyPr/>
                    <a:lstStyle/>
                    <a:p>
                      <a:r>
                        <a:rPr lang="ru-RU" sz="2800" dirty="0" smtClean="0"/>
                        <a:t>Название изобретений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dirty="0" smtClean="0"/>
                        <a:t>Где применялись ?</a:t>
                      </a:r>
                      <a:endParaRPr lang="ru-RU" sz="2800" dirty="0"/>
                    </a:p>
                  </a:txBody>
                  <a:tcPr/>
                </a:tc>
              </a:tr>
              <a:tr h="234026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46095" y="548680"/>
            <a:ext cx="8183880" cy="691520"/>
          </a:xfrm>
        </p:spPr>
        <p:txBody>
          <a:bodyPr/>
          <a:lstStyle/>
          <a:p>
            <a:pPr algn="ctr"/>
            <a:r>
              <a:rPr lang="ru-RU" dirty="0" smtClean="0">
                <a:solidFill>
                  <a:srgbClr val="FF0000"/>
                </a:solidFill>
              </a:rPr>
              <a:t>Токарный станок</a:t>
            </a:r>
            <a:endParaRPr lang="ru-RU" dirty="0">
              <a:solidFill>
                <a:srgbClr val="FF0000"/>
              </a:solidFill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268760"/>
            <a:ext cx="7798944" cy="51943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20409243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476672"/>
            <a:ext cx="8183880" cy="619512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>
                <a:solidFill>
                  <a:srgbClr val="FF0000"/>
                </a:solidFill>
              </a:rPr>
              <a:t>Винтовой пресс</a:t>
            </a:r>
            <a:endParaRPr lang="ru-RU" dirty="0">
              <a:solidFill>
                <a:srgbClr val="FF0000"/>
              </a:solidFill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1268760"/>
            <a:ext cx="4791075" cy="5095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12412974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88816" y="476672"/>
            <a:ext cx="8183880" cy="619512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>
                <a:solidFill>
                  <a:srgbClr val="FF0000"/>
                </a:solidFill>
              </a:rPr>
              <a:t>Книгопечатание</a:t>
            </a:r>
            <a:endParaRPr lang="ru-RU" dirty="0">
              <a:solidFill>
                <a:srgbClr val="FF0000"/>
              </a:solidFill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5081" y="1196752"/>
            <a:ext cx="6991350" cy="5172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31643064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7300" y="620688"/>
            <a:ext cx="8183880" cy="700698"/>
          </a:xfrm>
        </p:spPr>
        <p:txBody>
          <a:bodyPr>
            <a:normAutofit fontScale="90000"/>
          </a:bodyPr>
          <a:lstStyle/>
          <a:p>
            <a:r>
              <a:rPr lang="ru-RU" dirty="0">
                <a:solidFill>
                  <a:srgbClr val="FF0000"/>
                </a:solidFill>
              </a:rPr>
              <a:t>Большая водоподъёмная </a:t>
            </a:r>
            <a:r>
              <a:rPr lang="ru-RU" dirty="0" smtClean="0">
                <a:solidFill>
                  <a:srgbClr val="FF0000"/>
                </a:solidFill>
              </a:rPr>
              <a:t>машина</a:t>
            </a:r>
            <a:endParaRPr lang="ru-RU" dirty="0">
              <a:solidFill>
                <a:srgbClr val="FF0000"/>
              </a:solidFill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1412776"/>
            <a:ext cx="2592288" cy="50355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518739" y="3182198"/>
            <a:ext cx="194421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/>
              <a:t>Ворот</a:t>
            </a:r>
            <a:endParaRPr lang="ru-RU" sz="2000" b="1" dirty="0"/>
          </a:p>
        </p:txBody>
      </p:sp>
      <p:cxnSp>
        <p:nvCxnSpPr>
          <p:cNvPr id="5" name="Прямая со стрелкой 4"/>
          <p:cNvCxnSpPr/>
          <p:nvPr/>
        </p:nvCxnSpPr>
        <p:spPr>
          <a:xfrm>
            <a:off x="1835696" y="3582308"/>
            <a:ext cx="1296144" cy="638780"/>
          </a:xfrm>
          <a:prstGeom prst="straightConnector1">
            <a:avLst/>
          </a:prstGeom>
          <a:ln w="762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="" xmlns:p14="http://schemas.microsoft.com/office/powerpoint/2010/main" val="27122861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548680"/>
            <a:ext cx="8183880" cy="1051560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>
                <a:solidFill>
                  <a:srgbClr val="FF0000"/>
                </a:solidFill>
              </a:rPr>
              <a:t>Вагонетки на деревянных рельсах</a:t>
            </a:r>
            <a:endParaRPr lang="ru-RU" dirty="0">
              <a:solidFill>
                <a:srgbClr val="FF0000"/>
              </a:solidFill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936986"/>
            <a:ext cx="8331724" cy="40843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36676073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692696"/>
            <a:ext cx="8183880" cy="619512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>
                <a:solidFill>
                  <a:srgbClr val="FF0000"/>
                </a:solidFill>
              </a:rPr>
              <a:t>Домна (доменная печь)</a:t>
            </a:r>
            <a:endParaRPr lang="ru-RU" dirty="0">
              <a:solidFill>
                <a:srgbClr val="FF0000"/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1560161"/>
            <a:ext cx="6516141" cy="4366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5262574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2018" y="882258"/>
            <a:ext cx="5174444" cy="18722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3140967"/>
            <a:ext cx="2436511" cy="32486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828941"/>
            <a:ext cx="2729880" cy="253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9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6" y="3767984"/>
            <a:ext cx="3662892" cy="2621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875004" y="424886"/>
            <a:ext cx="42484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solidFill>
                  <a:srgbClr val="FF0000"/>
                </a:solidFill>
              </a:rPr>
              <a:t>пушка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115615" y="2740999"/>
            <a:ext cx="24365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solidFill>
                  <a:srgbClr val="FF0000"/>
                </a:solidFill>
              </a:rPr>
              <a:t>мушкет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868144" y="424886"/>
            <a:ext cx="27298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solidFill>
                  <a:srgbClr val="FF0000"/>
                </a:solidFill>
              </a:rPr>
              <a:t>карабины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355976" y="3398652"/>
            <a:ext cx="36628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solidFill>
                  <a:srgbClr val="FF0000"/>
                </a:solidFill>
              </a:rPr>
              <a:t>пистолеты</a:t>
            </a:r>
            <a:endParaRPr lang="ru-RU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210717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548680"/>
            <a:ext cx="8183880" cy="1051560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>
                <a:solidFill>
                  <a:srgbClr val="FF0000"/>
                </a:solidFill>
              </a:rPr>
              <a:t>Модель каравеллы Х. Колумба «Санта-Мария»</a:t>
            </a: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1628800"/>
            <a:ext cx="5008600" cy="46123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32509460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476672"/>
            <a:ext cx="8183880" cy="763528"/>
          </a:xfrm>
        </p:spPr>
        <p:txBody>
          <a:bodyPr/>
          <a:lstStyle/>
          <a:p>
            <a:pPr algn="ctr"/>
            <a:r>
              <a:rPr lang="ru-RU" dirty="0" smtClean="0">
                <a:solidFill>
                  <a:srgbClr val="FF0000"/>
                </a:solidFill>
              </a:rPr>
              <a:t>Галион или галеон</a:t>
            </a:r>
            <a:endParaRPr lang="ru-RU" dirty="0">
              <a:solidFill>
                <a:srgbClr val="FF0000"/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7712" y="1347963"/>
            <a:ext cx="6797204" cy="5102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7628097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548680"/>
            <a:ext cx="8183880" cy="691520"/>
          </a:xfrm>
        </p:spPr>
        <p:txBody>
          <a:bodyPr/>
          <a:lstStyle/>
          <a:p>
            <a:pPr algn="ctr"/>
            <a:r>
              <a:rPr lang="ru-RU" dirty="0" smtClean="0">
                <a:solidFill>
                  <a:srgbClr val="FF0000"/>
                </a:solidFill>
              </a:rPr>
              <a:t>Портолан или портулан</a:t>
            </a:r>
            <a:endParaRPr lang="ru-RU" dirty="0">
              <a:solidFill>
                <a:srgbClr val="FF0000"/>
              </a:solidFill>
            </a:endParaRP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1412776"/>
            <a:ext cx="7588059" cy="51575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4156847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476672"/>
            <a:ext cx="8183880" cy="720080"/>
          </a:xfrm>
        </p:spPr>
        <p:txBody>
          <a:bodyPr/>
          <a:lstStyle/>
          <a:p>
            <a:pPr algn="ctr"/>
            <a:r>
              <a:rPr lang="ru-RU" dirty="0">
                <a:solidFill>
                  <a:srgbClr val="FF0000"/>
                </a:solidFill>
              </a:rPr>
              <a:t>2. Интерес к новым странам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685234" y="1556792"/>
            <a:ext cx="7776864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1. Какие экономические предпосылки подтолкнули европейцев к Великим географическим открытиям?</a:t>
            </a:r>
          </a:p>
          <a:p>
            <a:endParaRPr lang="ru-RU" dirty="0" smtClean="0"/>
          </a:p>
          <a:p>
            <a:r>
              <a:rPr lang="ru-RU" dirty="0" smtClean="0"/>
              <a:t>2</a:t>
            </a:r>
            <a:r>
              <a:rPr lang="ru-RU" dirty="0"/>
              <a:t>. Какие социальные предпосылки подтолкнули европейцев к Великим географическим открытиям?</a:t>
            </a:r>
          </a:p>
          <a:p>
            <a:endParaRPr lang="ru-RU" dirty="0" smtClean="0"/>
          </a:p>
          <a:p>
            <a:r>
              <a:rPr lang="ru-RU" dirty="0" smtClean="0"/>
              <a:t>3</a:t>
            </a:r>
            <a:r>
              <a:rPr lang="ru-RU" dirty="0"/>
              <a:t>. Какие внешнеполитические причины подтолкнули европейцев к Великим географическим открытиям?</a:t>
            </a:r>
          </a:p>
          <a:p>
            <a:endParaRPr lang="ru-RU" dirty="0" smtClean="0"/>
          </a:p>
          <a:p>
            <a:r>
              <a:rPr lang="ru-RU" dirty="0" smtClean="0"/>
              <a:t>4</a:t>
            </a:r>
            <a:r>
              <a:rPr lang="ru-RU" dirty="0"/>
              <a:t>. Какие идеи подтолкнули европейцев отправиться на открытие новых земель?</a:t>
            </a:r>
          </a:p>
          <a:p>
            <a:endParaRPr lang="ru-RU" dirty="0" smtClean="0"/>
          </a:p>
          <a:p>
            <a:r>
              <a:rPr lang="ru-RU" dirty="0" smtClean="0"/>
              <a:t>5</a:t>
            </a:r>
            <a:r>
              <a:rPr lang="ru-RU" dirty="0"/>
              <a:t>. Почему именно Португалия стала лидером в географических открытиях?</a:t>
            </a:r>
          </a:p>
        </p:txBody>
      </p:sp>
    </p:spTree>
    <p:extLst>
      <p:ext uri="{BB962C8B-B14F-4D97-AF65-F5344CB8AC3E}">
        <p14:creationId xmlns="" xmlns:p14="http://schemas.microsoft.com/office/powerpoint/2010/main" val="36767512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476672"/>
            <a:ext cx="8183880" cy="619512"/>
          </a:xfrm>
        </p:spPr>
        <p:txBody>
          <a:bodyPr>
            <a:normAutofit/>
          </a:bodyPr>
          <a:lstStyle/>
          <a:p>
            <a:pPr algn="ctr"/>
            <a:r>
              <a:rPr lang="ru-RU" sz="2800" dirty="0">
                <a:solidFill>
                  <a:srgbClr val="FF0000"/>
                </a:solidFill>
              </a:rPr>
              <a:t>3. Открытие морского пути в Индию</a:t>
            </a: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844824"/>
            <a:ext cx="2461495" cy="31436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539552" y="5012854"/>
            <a:ext cx="246149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/>
              <a:t>Генрих Мореплаватель </a:t>
            </a:r>
            <a:r>
              <a:rPr lang="ru-RU" dirty="0" smtClean="0"/>
              <a:t>(</a:t>
            </a:r>
            <a:r>
              <a:rPr lang="ru-RU" dirty="0"/>
              <a:t>1394-1460)</a:t>
            </a:r>
          </a:p>
        </p:txBody>
      </p:sp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2045" y="1844824"/>
            <a:ext cx="2338268" cy="31436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3443687" y="5001056"/>
            <a:ext cx="23382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/>
              <a:t>Бартоломеу Диаш (1450-1500)</a:t>
            </a:r>
          </a:p>
        </p:txBody>
      </p:sp>
      <p:pic>
        <p:nvPicPr>
          <p:cNvPr id="9221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1844824"/>
            <a:ext cx="2363662" cy="31436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6143453" y="5001703"/>
            <a:ext cx="236366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/>
              <a:t>Васко да Гама (1469-1524)</a:t>
            </a:r>
          </a:p>
        </p:txBody>
      </p:sp>
    </p:spTree>
    <p:extLst>
      <p:ext uri="{BB962C8B-B14F-4D97-AF65-F5344CB8AC3E}">
        <p14:creationId xmlns="" xmlns:p14="http://schemas.microsoft.com/office/powerpoint/2010/main" val="9740936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5257" y="692696"/>
            <a:ext cx="8183880" cy="619512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Источники</a:t>
            </a:r>
            <a:endParaRPr lang="ru-RU" dirty="0"/>
          </a:p>
        </p:txBody>
      </p:sp>
      <p:sp>
        <p:nvSpPr>
          <p:cNvPr id="3" name="TextBox 2"/>
          <p:cNvSpPr txBox="1"/>
          <p:nvPr/>
        </p:nvSpPr>
        <p:spPr>
          <a:xfrm>
            <a:off x="436209" y="1484784"/>
            <a:ext cx="8352928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https</a:t>
            </a:r>
            <a:r>
              <a:rPr lang="en-US" dirty="0"/>
              <a:t>://ru.wikipedia.org/wiki/%D0%9C%D1%83%D1%88%D0%BA%D0%B5%D1%82#/media/%D0%A4%D0%B0%D0%B9%D0%BB:Mouscetair.jpg</a:t>
            </a:r>
            <a:endParaRPr lang="ru-RU" dirty="0" smtClean="0"/>
          </a:p>
          <a:p>
            <a:r>
              <a:rPr lang="en-US" dirty="0" smtClean="0"/>
              <a:t>http</a:t>
            </a:r>
            <a:r>
              <a:rPr lang="en-US" dirty="0"/>
              <a:t>://s30556663155.mirtesen.ru/blog/43244074576/PERVYIE-PUSHKI</a:t>
            </a:r>
            <a:endParaRPr lang="ru-RU" dirty="0" smtClean="0"/>
          </a:p>
          <a:p>
            <a:r>
              <a:rPr lang="en-US" dirty="0" smtClean="0"/>
              <a:t>https</a:t>
            </a:r>
            <a:r>
              <a:rPr lang="en-US" dirty="0"/>
              <a:t>://shkolazhizni.ru/img/content/i77/77183.gif</a:t>
            </a:r>
            <a:endParaRPr lang="ru-RU" dirty="0" smtClean="0"/>
          </a:p>
          <a:p>
            <a:r>
              <a:rPr lang="en-US" dirty="0" smtClean="0"/>
              <a:t>http</a:t>
            </a:r>
            <a:r>
              <a:rPr lang="en-US" dirty="0"/>
              <a:t>://historial.ru/photo/XV-XVIII-veka/54-Bolshaja-vodopodjomnaja-mashina-Gravjura-XVI-veka.html#photohttp://rnns.ru/uploads/posts/2013-06/1371733596_02-03.jpg</a:t>
            </a:r>
            <a:endParaRPr lang="ru-RU" dirty="0" smtClean="0"/>
          </a:p>
          <a:p>
            <a:r>
              <a:rPr lang="en-US" dirty="0" smtClean="0"/>
              <a:t>ttps</a:t>
            </a:r>
            <a:r>
              <a:rPr lang="en-US" dirty="0"/>
              <a:t>://ru.wikipedia.org/wiki/</a:t>
            </a:r>
            <a:r>
              <a:rPr lang="ru-RU" dirty="0"/>
              <a:t>Галеон#/</a:t>
            </a:r>
            <a:r>
              <a:rPr lang="en-US" dirty="0"/>
              <a:t>media/</a:t>
            </a:r>
            <a:r>
              <a:rPr lang="ru-RU" dirty="0"/>
              <a:t>Файл:</a:t>
            </a:r>
            <a:r>
              <a:rPr lang="en-US" dirty="0"/>
              <a:t>Roman_Polanski_Ship_4.jpg</a:t>
            </a:r>
            <a:endParaRPr lang="ru-RU" dirty="0" smtClean="0"/>
          </a:p>
          <a:p>
            <a:r>
              <a:rPr lang="en-US" dirty="0" smtClean="0"/>
              <a:t>http://schoolpress.ru/upload/iblock/008/starinaya_tipografia.jpg</a:t>
            </a:r>
            <a:endParaRPr lang="ru-RU" dirty="0" smtClean="0"/>
          </a:p>
          <a:p>
            <a:r>
              <a:rPr lang="en-US" dirty="0" smtClean="0"/>
              <a:t>http://ohtaspb.ru/articles/istoriya_tokarnogo_stanka/</a:t>
            </a:r>
            <a:endParaRPr lang="ru-RU" dirty="0" smtClean="0"/>
          </a:p>
          <a:p>
            <a:r>
              <a:rPr lang="en-US" dirty="0" smtClean="0"/>
              <a:t>http://klubkom.net/static/upload/6/6/2/7/p-054031852a8c55.f.jpg</a:t>
            </a:r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5028922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80060" y="548680"/>
            <a:ext cx="8183880" cy="619512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Источники</a:t>
            </a:r>
            <a:endParaRPr lang="ru-RU" dirty="0"/>
          </a:p>
        </p:txBody>
      </p:sp>
      <p:sp>
        <p:nvSpPr>
          <p:cNvPr id="3" name="TextBox 2"/>
          <p:cNvSpPr txBox="1"/>
          <p:nvPr/>
        </p:nvSpPr>
        <p:spPr>
          <a:xfrm>
            <a:off x="541575" y="1202013"/>
            <a:ext cx="8064896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https://www.southafrica.to/history/Vasco-da-Gama.jpg</a:t>
            </a:r>
            <a:endParaRPr lang="ru-RU" dirty="0" smtClean="0"/>
          </a:p>
          <a:p>
            <a:r>
              <a:rPr lang="en-US" dirty="0" smtClean="0"/>
              <a:t>http</a:t>
            </a:r>
            <a:r>
              <a:rPr lang="en-US" dirty="0"/>
              <a:t>://geography6class.ru/wp-content/uploads/2015/09/diash-portret.jpg</a:t>
            </a:r>
            <a:endParaRPr lang="ru-RU" dirty="0" smtClean="0"/>
          </a:p>
          <a:p>
            <a:r>
              <a:rPr lang="en-US" dirty="0" smtClean="0"/>
              <a:t>https</a:t>
            </a:r>
            <a:r>
              <a:rPr lang="en-US" dirty="0"/>
              <a:t>://</a:t>
            </a:r>
            <a:r>
              <a:rPr lang="en-US" dirty="0" smtClean="0"/>
              <a:t>ru.wikipedia.org/wiki/BB:Henry_the_Navigator1.jpg</a:t>
            </a:r>
            <a:endParaRPr lang="ru-RU" dirty="0" smtClean="0"/>
          </a:p>
          <a:p>
            <a:r>
              <a:rPr lang="en-US" dirty="0" smtClean="0"/>
              <a:t>https</a:t>
            </a:r>
            <a:r>
              <a:rPr lang="en-US" dirty="0"/>
              <a:t>://</a:t>
            </a:r>
            <a:r>
              <a:rPr lang="en-US" dirty="0" smtClean="0"/>
              <a:t>ru.wikipedia.org/wiki/BB:Europe_Mediterranean_Catalan_Atlas.jpeg</a:t>
            </a:r>
            <a:endParaRPr lang="ru-RU" dirty="0" smtClean="0"/>
          </a:p>
          <a:p>
            <a:r>
              <a:rPr lang="en-US" dirty="0" smtClean="0"/>
              <a:t>https</a:t>
            </a:r>
            <a:r>
              <a:rPr lang="en-US" dirty="0"/>
              <a:t>://fropper.ucoz.ru/news/soobshhenija_o_starinnykh_korabljakh_parusnikakh_parusnaja_romantika_na_vashem_stole/2014-05-31-33</a:t>
            </a:r>
            <a:endParaRPr lang="ru-RU" dirty="0" smtClean="0"/>
          </a:p>
          <a:p>
            <a:r>
              <a:rPr lang="en-US" dirty="0" smtClean="0"/>
              <a:t>http</a:t>
            </a:r>
            <a:r>
              <a:rPr lang="en-US" dirty="0"/>
              <a:t>://bibliotekar.ru/oruzh/24.htm</a:t>
            </a:r>
            <a:endParaRPr lang="ru-RU" dirty="0" smtClean="0"/>
          </a:p>
          <a:p>
            <a:r>
              <a:rPr lang="en-US" dirty="0" smtClean="0"/>
              <a:t>https</a:t>
            </a:r>
            <a:r>
              <a:rPr lang="en-US" dirty="0"/>
              <a:t>://</a:t>
            </a:r>
            <a:r>
              <a:rPr lang="en-US" dirty="0" smtClean="0"/>
              <a:t>ru.wikipedia.org/wiki/BB:01_083_Book_illustrations_of_Historical_description_of_the_clothes_and_weapons_of_Russian_troops.jpg</a:t>
            </a:r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37134406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Аспект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Aspect</Template>
  <TotalTime>552</TotalTime>
  <Words>205</Words>
  <Application>Microsoft Office PowerPoint</Application>
  <PresentationFormat>Экран (4:3)</PresentationFormat>
  <Paragraphs>50</Paragraphs>
  <Slides>17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18" baseType="lpstr">
      <vt:lpstr>Аспект</vt:lpstr>
      <vt:lpstr>Технические открытия и выход к Мировому океану</vt:lpstr>
      <vt:lpstr>                   План урока:  1. Новые технические изобретения и усовершенствования  2. Интерес к новым странам  3. Открытие морского пути в Индию </vt:lpstr>
      <vt:lpstr>Слайд 3</vt:lpstr>
      <vt:lpstr>Токарный станок</vt:lpstr>
      <vt:lpstr>Винтовой пресс</vt:lpstr>
      <vt:lpstr>Книгопечатание</vt:lpstr>
      <vt:lpstr>Большая водоподъёмная машина</vt:lpstr>
      <vt:lpstr>Вагонетки на деревянных рельсах</vt:lpstr>
      <vt:lpstr>Домна (доменная печь)</vt:lpstr>
      <vt:lpstr>Слайд 10</vt:lpstr>
      <vt:lpstr>Модель каравеллы Х. Колумба «Санта-Мария»</vt:lpstr>
      <vt:lpstr>Галион или галеон</vt:lpstr>
      <vt:lpstr>Портолан или портулан</vt:lpstr>
      <vt:lpstr>2. Интерес к новым странам</vt:lpstr>
      <vt:lpstr>3. Открытие морского пути в Индию</vt:lpstr>
      <vt:lpstr>Источники</vt:lpstr>
      <vt:lpstr>Источники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Технические открытия и выход к Мировому океану</dc:title>
  <dc:creator>Альбина</dc:creator>
  <cp:lastModifiedBy>Виктор</cp:lastModifiedBy>
  <cp:revision>18</cp:revision>
  <dcterms:created xsi:type="dcterms:W3CDTF">2019-07-24T23:10:15Z</dcterms:created>
  <dcterms:modified xsi:type="dcterms:W3CDTF">2022-02-27T16:05:29Z</dcterms:modified>
</cp:coreProperties>
</file>