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8" r:id="rId2"/>
    <p:sldId id="256" r:id="rId3"/>
    <p:sldId id="268" r:id="rId4"/>
    <p:sldId id="262" r:id="rId5"/>
    <p:sldId id="270" r:id="rId6"/>
    <p:sldId id="271" r:id="rId7"/>
    <p:sldId id="272" r:id="rId8"/>
    <p:sldId id="263" r:id="rId9"/>
    <p:sldId id="273" r:id="rId10"/>
    <p:sldId id="274" r:id="rId11"/>
    <p:sldId id="299" r:id="rId12"/>
    <p:sldId id="260" r:id="rId13"/>
    <p:sldId id="275" r:id="rId14"/>
    <p:sldId id="261" r:id="rId15"/>
    <p:sldId id="285" r:id="rId16"/>
    <p:sldId id="276" r:id="rId17"/>
    <p:sldId id="277" r:id="rId18"/>
    <p:sldId id="301" r:id="rId19"/>
    <p:sldId id="264" r:id="rId20"/>
    <p:sldId id="289" r:id="rId21"/>
    <p:sldId id="287" r:id="rId22"/>
    <p:sldId id="278" r:id="rId23"/>
    <p:sldId id="279" r:id="rId24"/>
    <p:sldId id="280" r:id="rId25"/>
    <p:sldId id="282" r:id="rId26"/>
    <p:sldId id="266" r:id="rId27"/>
    <p:sldId id="290" r:id="rId28"/>
    <p:sldId id="292" r:id="rId29"/>
    <p:sldId id="294" r:id="rId30"/>
    <p:sldId id="295" r:id="rId31"/>
    <p:sldId id="296" r:id="rId32"/>
    <p:sldId id="297" r:id="rId33"/>
    <p:sldId id="291" r:id="rId34"/>
    <p:sldId id="267" r:id="rId35"/>
    <p:sldId id="284" r:id="rId36"/>
    <p:sldId id="283" r:id="rId37"/>
    <p:sldId id="300" r:id="rId3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6D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3C4AF3-F8FE-44EF-878D-E95B959D1394}" type="doc">
      <dgm:prSet loTypeId="urn:microsoft.com/office/officeart/2005/8/layout/hierarchy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776A07-B4BC-45C8-BCAC-2A0C069C5A2E}">
      <dgm:prSet phldrT="[Текст]"/>
      <dgm:spPr/>
      <dgm:t>
        <a:bodyPr/>
        <a:lstStyle/>
        <a:p>
          <a:r>
            <a:rPr lang="ru-RU" b="1" dirty="0"/>
            <a:t>Парламент</a:t>
          </a:r>
          <a:r>
            <a:rPr lang="ru-RU" dirty="0"/>
            <a:t> </a:t>
          </a:r>
        </a:p>
      </dgm:t>
    </dgm:pt>
    <dgm:pt modelId="{89AFDD4B-5FEF-49EE-84B8-0550B87F3218}" type="parTrans" cxnId="{9CA87C9E-4726-44AC-ACA0-BCBDBB95BCD0}">
      <dgm:prSet/>
      <dgm:spPr/>
      <dgm:t>
        <a:bodyPr/>
        <a:lstStyle/>
        <a:p>
          <a:endParaRPr lang="ru-RU"/>
        </a:p>
      </dgm:t>
    </dgm:pt>
    <dgm:pt modelId="{F04E23DF-92D9-4318-B536-426D12D26E03}" type="sibTrans" cxnId="{9CA87C9E-4726-44AC-ACA0-BCBDBB95BCD0}">
      <dgm:prSet/>
      <dgm:spPr/>
      <dgm:t>
        <a:bodyPr/>
        <a:lstStyle/>
        <a:p>
          <a:endParaRPr lang="ru-RU"/>
        </a:p>
      </dgm:t>
    </dgm:pt>
    <dgm:pt modelId="{D70CBB5A-D606-4BE0-A9BE-AFFDE1322A72}">
      <dgm:prSet phldrT="[Текст]"/>
      <dgm:spPr/>
      <dgm:t>
        <a:bodyPr/>
        <a:lstStyle/>
        <a:p>
          <a:pPr algn="ctr"/>
          <a:r>
            <a:rPr lang="ru-RU" b="1" dirty="0"/>
            <a:t>Палата лордов</a:t>
          </a:r>
        </a:p>
        <a:p>
          <a:pPr algn="l"/>
          <a:r>
            <a:rPr lang="ru-RU" dirty="0"/>
            <a:t>-духовенство</a:t>
          </a:r>
        </a:p>
        <a:p>
          <a:pPr algn="l"/>
          <a:r>
            <a:rPr lang="ru-RU" dirty="0"/>
            <a:t>-светская знать</a:t>
          </a:r>
        </a:p>
        <a:p>
          <a:pPr algn="l"/>
          <a:r>
            <a:rPr lang="ru-RU" dirty="0"/>
            <a:t>(приглашённые королём)</a:t>
          </a:r>
        </a:p>
        <a:p>
          <a:pPr algn="ctr"/>
          <a:endParaRPr lang="ru-RU" dirty="0"/>
        </a:p>
      </dgm:t>
    </dgm:pt>
    <dgm:pt modelId="{4AC1BD64-08CD-4884-B989-3F4A756AA409}" type="parTrans" cxnId="{C32CDE12-69D8-47DC-9B2F-3B889F60577E}">
      <dgm:prSet/>
      <dgm:spPr/>
      <dgm:t>
        <a:bodyPr/>
        <a:lstStyle/>
        <a:p>
          <a:endParaRPr lang="ru-RU"/>
        </a:p>
      </dgm:t>
    </dgm:pt>
    <dgm:pt modelId="{09D5DA4F-862F-4AA0-9BD2-394C23727F16}" type="sibTrans" cxnId="{C32CDE12-69D8-47DC-9B2F-3B889F60577E}">
      <dgm:prSet/>
      <dgm:spPr/>
      <dgm:t>
        <a:bodyPr/>
        <a:lstStyle/>
        <a:p>
          <a:endParaRPr lang="ru-RU"/>
        </a:p>
      </dgm:t>
    </dgm:pt>
    <dgm:pt modelId="{0B2D0369-82A1-4A71-B735-17853D7667DC}">
      <dgm:prSet phldrT="[Текст]"/>
      <dgm:spPr/>
      <dgm:t>
        <a:bodyPr/>
        <a:lstStyle/>
        <a:p>
          <a:pPr algn="ctr"/>
          <a:r>
            <a:rPr lang="ru-RU" b="1"/>
            <a:t>Палата общин</a:t>
          </a:r>
        </a:p>
        <a:p>
          <a:pPr algn="l"/>
          <a:r>
            <a:rPr lang="ru-RU"/>
            <a:t>-рыцари</a:t>
          </a:r>
        </a:p>
        <a:p>
          <a:pPr algn="l"/>
          <a:r>
            <a:rPr lang="ru-RU"/>
            <a:t>-горожане</a:t>
          </a:r>
        </a:p>
        <a:p>
          <a:pPr algn="l"/>
          <a:r>
            <a:rPr lang="ru-RU"/>
            <a:t>(избранные от графств и от городов соответственно)</a:t>
          </a:r>
        </a:p>
      </dgm:t>
    </dgm:pt>
    <dgm:pt modelId="{98904352-7BFC-41B2-8F6F-C4343833D2BE}" type="parTrans" cxnId="{A2B0147E-55A1-4E2E-AF27-FCC3426D96E4}">
      <dgm:prSet/>
      <dgm:spPr/>
      <dgm:t>
        <a:bodyPr/>
        <a:lstStyle/>
        <a:p>
          <a:endParaRPr lang="ru-RU"/>
        </a:p>
      </dgm:t>
    </dgm:pt>
    <dgm:pt modelId="{CE797684-BD99-4651-B0CD-E22D354DB8FB}" type="sibTrans" cxnId="{A2B0147E-55A1-4E2E-AF27-FCC3426D96E4}">
      <dgm:prSet/>
      <dgm:spPr/>
      <dgm:t>
        <a:bodyPr/>
        <a:lstStyle/>
        <a:p>
          <a:endParaRPr lang="ru-RU"/>
        </a:p>
      </dgm:t>
    </dgm:pt>
    <dgm:pt modelId="{D170A740-FD53-4465-84D9-5CCE51D4B240}" type="pres">
      <dgm:prSet presAssocID="{163C4AF3-F8FE-44EF-878D-E95B959D139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90C062F-00EA-4336-A3A6-15AAB0905FCE}" type="pres">
      <dgm:prSet presAssocID="{25776A07-B4BC-45C8-BCAC-2A0C069C5A2E}" presName="hierRoot1" presStyleCnt="0"/>
      <dgm:spPr/>
    </dgm:pt>
    <dgm:pt modelId="{B3B99D8C-6143-4755-8F9D-2261DF448BA4}" type="pres">
      <dgm:prSet presAssocID="{25776A07-B4BC-45C8-BCAC-2A0C069C5A2E}" presName="composite" presStyleCnt="0"/>
      <dgm:spPr/>
    </dgm:pt>
    <dgm:pt modelId="{CDF49A34-B156-420A-846E-C51684175E7D}" type="pres">
      <dgm:prSet presAssocID="{25776A07-B4BC-45C8-BCAC-2A0C069C5A2E}" presName="background" presStyleLbl="node0" presStyleIdx="0" presStyleCnt="1"/>
      <dgm:spPr/>
    </dgm:pt>
    <dgm:pt modelId="{73291334-9A13-469E-8788-861E144601A4}" type="pres">
      <dgm:prSet presAssocID="{25776A07-B4BC-45C8-BCAC-2A0C069C5A2E}" presName="text" presStyleLbl="fgAcc0" presStyleIdx="0" presStyleCnt="1" custScaleY="702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1623C9-AF3C-4160-9B8C-E6D66D73B134}" type="pres">
      <dgm:prSet presAssocID="{25776A07-B4BC-45C8-BCAC-2A0C069C5A2E}" presName="hierChild2" presStyleCnt="0"/>
      <dgm:spPr/>
    </dgm:pt>
    <dgm:pt modelId="{F4CA2B9A-D674-452C-AA66-2AABC93C875C}" type="pres">
      <dgm:prSet presAssocID="{4AC1BD64-08CD-4884-B989-3F4A756AA409}" presName="Name10" presStyleLbl="parChTrans1D2" presStyleIdx="0" presStyleCnt="2"/>
      <dgm:spPr/>
      <dgm:t>
        <a:bodyPr/>
        <a:lstStyle/>
        <a:p>
          <a:endParaRPr lang="ru-RU"/>
        </a:p>
      </dgm:t>
    </dgm:pt>
    <dgm:pt modelId="{770C534F-686D-426A-B0AC-6794EF6F52B3}" type="pres">
      <dgm:prSet presAssocID="{D70CBB5A-D606-4BE0-A9BE-AFFDE1322A72}" presName="hierRoot2" presStyleCnt="0"/>
      <dgm:spPr/>
    </dgm:pt>
    <dgm:pt modelId="{EBFD4D60-5061-44C2-BAE9-85A55B0229B6}" type="pres">
      <dgm:prSet presAssocID="{D70CBB5A-D606-4BE0-A9BE-AFFDE1322A72}" presName="composite2" presStyleCnt="0"/>
      <dgm:spPr/>
    </dgm:pt>
    <dgm:pt modelId="{FF604EAA-FEE7-4552-B9F8-438B144FF971}" type="pres">
      <dgm:prSet presAssocID="{D70CBB5A-D606-4BE0-A9BE-AFFDE1322A72}" presName="background2" presStyleLbl="node2" presStyleIdx="0" presStyleCnt="2"/>
      <dgm:spPr/>
    </dgm:pt>
    <dgm:pt modelId="{D4BA98FB-CC6D-410D-9B39-AE2D22CE8A6F}" type="pres">
      <dgm:prSet presAssocID="{D70CBB5A-D606-4BE0-A9BE-AFFDE1322A72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46123E-8A56-4B4C-AB55-5C5A745F5538}" type="pres">
      <dgm:prSet presAssocID="{D70CBB5A-D606-4BE0-A9BE-AFFDE1322A72}" presName="hierChild3" presStyleCnt="0"/>
      <dgm:spPr/>
    </dgm:pt>
    <dgm:pt modelId="{96BBD11F-04BB-4A96-8AF5-38E9C0C9C1D4}" type="pres">
      <dgm:prSet presAssocID="{98904352-7BFC-41B2-8F6F-C4343833D2BE}" presName="Name10" presStyleLbl="parChTrans1D2" presStyleIdx="1" presStyleCnt="2"/>
      <dgm:spPr/>
      <dgm:t>
        <a:bodyPr/>
        <a:lstStyle/>
        <a:p>
          <a:endParaRPr lang="ru-RU"/>
        </a:p>
      </dgm:t>
    </dgm:pt>
    <dgm:pt modelId="{7CA237CD-8916-48F3-BE7D-26040503392D}" type="pres">
      <dgm:prSet presAssocID="{0B2D0369-82A1-4A71-B735-17853D7667DC}" presName="hierRoot2" presStyleCnt="0"/>
      <dgm:spPr/>
    </dgm:pt>
    <dgm:pt modelId="{1BB6E674-7456-49A8-8402-CF85C693F6A2}" type="pres">
      <dgm:prSet presAssocID="{0B2D0369-82A1-4A71-B735-17853D7667DC}" presName="composite2" presStyleCnt="0"/>
      <dgm:spPr/>
    </dgm:pt>
    <dgm:pt modelId="{89F2FFC6-A1CE-47FF-B65C-20EF562A4275}" type="pres">
      <dgm:prSet presAssocID="{0B2D0369-82A1-4A71-B735-17853D7667DC}" presName="background2" presStyleLbl="node2" presStyleIdx="1" presStyleCnt="2"/>
      <dgm:spPr/>
    </dgm:pt>
    <dgm:pt modelId="{05B8892E-0C34-4B8A-90DE-DCE95951DEED}" type="pres">
      <dgm:prSet presAssocID="{0B2D0369-82A1-4A71-B735-17853D7667DC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E420F9-C981-4346-8A06-BF4C054FA297}" type="pres">
      <dgm:prSet presAssocID="{0B2D0369-82A1-4A71-B735-17853D7667DC}" presName="hierChild3" presStyleCnt="0"/>
      <dgm:spPr/>
    </dgm:pt>
  </dgm:ptLst>
  <dgm:cxnLst>
    <dgm:cxn modelId="{C32CDE12-69D8-47DC-9B2F-3B889F60577E}" srcId="{25776A07-B4BC-45C8-BCAC-2A0C069C5A2E}" destId="{D70CBB5A-D606-4BE0-A9BE-AFFDE1322A72}" srcOrd="0" destOrd="0" parTransId="{4AC1BD64-08CD-4884-B989-3F4A756AA409}" sibTransId="{09D5DA4F-862F-4AA0-9BD2-394C23727F16}"/>
    <dgm:cxn modelId="{97C62817-BD4E-4CC1-A062-855A53E737FB}" type="presOf" srcId="{98904352-7BFC-41B2-8F6F-C4343833D2BE}" destId="{96BBD11F-04BB-4A96-8AF5-38E9C0C9C1D4}" srcOrd="0" destOrd="0" presId="urn:microsoft.com/office/officeart/2005/8/layout/hierarchy1"/>
    <dgm:cxn modelId="{9757F5B8-F8F3-437A-9895-A2928A81DA5E}" type="presOf" srcId="{0B2D0369-82A1-4A71-B735-17853D7667DC}" destId="{05B8892E-0C34-4B8A-90DE-DCE95951DEED}" srcOrd="0" destOrd="0" presId="urn:microsoft.com/office/officeart/2005/8/layout/hierarchy1"/>
    <dgm:cxn modelId="{A2B0147E-55A1-4E2E-AF27-FCC3426D96E4}" srcId="{25776A07-B4BC-45C8-BCAC-2A0C069C5A2E}" destId="{0B2D0369-82A1-4A71-B735-17853D7667DC}" srcOrd="1" destOrd="0" parTransId="{98904352-7BFC-41B2-8F6F-C4343833D2BE}" sibTransId="{CE797684-BD99-4651-B0CD-E22D354DB8FB}"/>
    <dgm:cxn modelId="{8AFA9FD9-FF1C-4CC7-BA9F-BDAA8E854CA4}" type="presOf" srcId="{4AC1BD64-08CD-4884-B989-3F4A756AA409}" destId="{F4CA2B9A-D674-452C-AA66-2AABC93C875C}" srcOrd="0" destOrd="0" presId="urn:microsoft.com/office/officeart/2005/8/layout/hierarchy1"/>
    <dgm:cxn modelId="{013E5CE8-1926-4FA4-8800-97529EE0AAF4}" type="presOf" srcId="{25776A07-B4BC-45C8-BCAC-2A0C069C5A2E}" destId="{73291334-9A13-469E-8788-861E144601A4}" srcOrd="0" destOrd="0" presId="urn:microsoft.com/office/officeart/2005/8/layout/hierarchy1"/>
    <dgm:cxn modelId="{9CA87C9E-4726-44AC-ACA0-BCBDBB95BCD0}" srcId="{163C4AF3-F8FE-44EF-878D-E95B959D1394}" destId="{25776A07-B4BC-45C8-BCAC-2A0C069C5A2E}" srcOrd="0" destOrd="0" parTransId="{89AFDD4B-5FEF-49EE-84B8-0550B87F3218}" sibTransId="{F04E23DF-92D9-4318-B536-426D12D26E03}"/>
    <dgm:cxn modelId="{6D54F4C7-5290-4389-8D6F-E8C90676B5B2}" type="presOf" srcId="{163C4AF3-F8FE-44EF-878D-E95B959D1394}" destId="{D170A740-FD53-4465-84D9-5CCE51D4B240}" srcOrd="0" destOrd="0" presId="urn:microsoft.com/office/officeart/2005/8/layout/hierarchy1"/>
    <dgm:cxn modelId="{D975BE3E-987C-485D-9498-FC63B7E8D518}" type="presOf" srcId="{D70CBB5A-D606-4BE0-A9BE-AFFDE1322A72}" destId="{D4BA98FB-CC6D-410D-9B39-AE2D22CE8A6F}" srcOrd="0" destOrd="0" presId="urn:microsoft.com/office/officeart/2005/8/layout/hierarchy1"/>
    <dgm:cxn modelId="{8B252242-BEFB-4FCA-AF03-52CA4BF32D91}" type="presParOf" srcId="{D170A740-FD53-4465-84D9-5CCE51D4B240}" destId="{D90C062F-00EA-4336-A3A6-15AAB0905FCE}" srcOrd="0" destOrd="0" presId="urn:microsoft.com/office/officeart/2005/8/layout/hierarchy1"/>
    <dgm:cxn modelId="{E3429CCF-E04C-438A-BB83-7F4EDCC0ED3C}" type="presParOf" srcId="{D90C062F-00EA-4336-A3A6-15AAB0905FCE}" destId="{B3B99D8C-6143-4755-8F9D-2261DF448BA4}" srcOrd="0" destOrd="0" presId="urn:microsoft.com/office/officeart/2005/8/layout/hierarchy1"/>
    <dgm:cxn modelId="{15F8090C-B8B9-40A9-9FBF-45CE119B6DEF}" type="presParOf" srcId="{B3B99D8C-6143-4755-8F9D-2261DF448BA4}" destId="{CDF49A34-B156-420A-846E-C51684175E7D}" srcOrd="0" destOrd="0" presId="urn:microsoft.com/office/officeart/2005/8/layout/hierarchy1"/>
    <dgm:cxn modelId="{EB8CA188-816B-4F2A-878C-FB6760EAB4CB}" type="presParOf" srcId="{B3B99D8C-6143-4755-8F9D-2261DF448BA4}" destId="{73291334-9A13-469E-8788-861E144601A4}" srcOrd="1" destOrd="0" presId="urn:microsoft.com/office/officeart/2005/8/layout/hierarchy1"/>
    <dgm:cxn modelId="{329FF23F-F06F-4659-9DA6-7629E071FC11}" type="presParOf" srcId="{D90C062F-00EA-4336-A3A6-15AAB0905FCE}" destId="{6F1623C9-AF3C-4160-9B8C-E6D66D73B134}" srcOrd="1" destOrd="0" presId="urn:microsoft.com/office/officeart/2005/8/layout/hierarchy1"/>
    <dgm:cxn modelId="{B1A8F67B-683B-4C26-A949-32B6CF74440D}" type="presParOf" srcId="{6F1623C9-AF3C-4160-9B8C-E6D66D73B134}" destId="{F4CA2B9A-D674-452C-AA66-2AABC93C875C}" srcOrd="0" destOrd="0" presId="urn:microsoft.com/office/officeart/2005/8/layout/hierarchy1"/>
    <dgm:cxn modelId="{0901F15C-8BB9-43C0-B29D-73931DBB51AB}" type="presParOf" srcId="{6F1623C9-AF3C-4160-9B8C-E6D66D73B134}" destId="{770C534F-686D-426A-B0AC-6794EF6F52B3}" srcOrd="1" destOrd="0" presId="urn:microsoft.com/office/officeart/2005/8/layout/hierarchy1"/>
    <dgm:cxn modelId="{29D74FC1-F174-48EE-94E8-ED5655C39956}" type="presParOf" srcId="{770C534F-686D-426A-B0AC-6794EF6F52B3}" destId="{EBFD4D60-5061-44C2-BAE9-85A55B0229B6}" srcOrd="0" destOrd="0" presId="urn:microsoft.com/office/officeart/2005/8/layout/hierarchy1"/>
    <dgm:cxn modelId="{9465F631-B700-43EE-8DF5-1EE0FEE32EB5}" type="presParOf" srcId="{EBFD4D60-5061-44C2-BAE9-85A55B0229B6}" destId="{FF604EAA-FEE7-4552-B9F8-438B144FF971}" srcOrd="0" destOrd="0" presId="urn:microsoft.com/office/officeart/2005/8/layout/hierarchy1"/>
    <dgm:cxn modelId="{3AF61474-BC3F-40CE-9848-B4E662BE2F33}" type="presParOf" srcId="{EBFD4D60-5061-44C2-BAE9-85A55B0229B6}" destId="{D4BA98FB-CC6D-410D-9B39-AE2D22CE8A6F}" srcOrd="1" destOrd="0" presId="urn:microsoft.com/office/officeart/2005/8/layout/hierarchy1"/>
    <dgm:cxn modelId="{F2CE1951-ABDB-4874-840C-D713B2B1867A}" type="presParOf" srcId="{770C534F-686D-426A-B0AC-6794EF6F52B3}" destId="{9A46123E-8A56-4B4C-AB55-5C5A745F5538}" srcOrd="1" destOrd="0" presId="urn:microsoft.com/office/officeart/2005/8/layout/hierarchy1"/>
    <dgm:cxn modelId="{C89ECED7-F098-4389-A5B8-03D9309AD416}" type="presParOf" srcId="{6F1623C9-AF3C-4160-9B8C-E6D66D73B134}" destId="{96BBD11F-04BB-4A96-8AF5-38E9C0C9C1D4}" srcOrd="2" destOrd="0" presId="urn:microsoft.com/office/officeart/2005/8/layout/hierarchy1"/>
    <dgm:cxn modelId="{4FA36AFC-F88C-4F36-AC23-A5027E6DEC6C}" type="presParOf" srcId="{6F1623C9-AF3C-4160-9B8C-E6D66D73B134}" destId="{7CA237CD-8916-48F3-BE7D-26040503392D}" srcOrd="3" destOrd="0" presId="urn:microsoft.com/office/officeart/2005/8/layout/hierarchy1"/>
    <dgm:cxn modelId="{BB0342B8-D503-4D32-83A4-75F11461F167}" type="presParOf" srcId="{7CA237CD-8916-48F3-BE7D-26040503392D}" destId="{1BB6E674-7456-49A8-8402-CF85C693F6A2}" srcOrd="0" destOrd="0" presId="urn:microsoft.com/office/officeart/2005/8/layout/hierarchy1"/>
    <dgm:cxn modelId="{1C1CF26E-E94D-4442-8277-52AA3F09A1C3}" type="presParOf" srcId="{1BB6E674-7456-49A8-8402-CF85C693F6A2}" destId="{89F2FFC6-A1CE-47FF-B65C-20EF562A4275}" srcOrd="0" destOrd="0" presId="urn:microsoft.com/office/officeart/2005/8/layout/hierarchy1"/>
    <dgm:cxn modelId="{FF364418-06CC-49D8-9443-41923693186F}" type="presParOf" srcId="{1BB6E674-7456-49A8-8402-CF85C693F6A2}" destId="{05B8892E-0C34-4B8A-90DE-DCE95951DEED}" srcOrd="1" destOrd="0" presId="urn:microsoft.com/office/officeart/2005/8/layout/hierarchy1"/>
    <dgm:cxn modelId="{DBA85B3E-7B9F-4B17-B219-B3CC8DD3A0F7}" type="presParOf" srcId="{7CA237CD-8916-48F3-BE7D-26040503392D}" destId="{8EE420F9-C981-4346-8A06-BF4C054FA29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BBD11F-04BB-4A96-8AF5-38E9C0C9C1D4}">
      <dsp:nvSpPr>
        <dsp:cNvPr id="0" name=""/>
        <dsp:cNvSpPr/>
      </dsp:nvSpPr>
      <dsp:spPr>
        <a:xfrm>
          <a:off x="3107501" y="1108800"/>
          <a:ext cx="1518332" cy="7225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422"/>
              </a:lnTo>
              <a:lnTo>
                <a:pt x="1518332" y="492422"/>
              </a:lnTo>
              <a:lnTo>
                <a:pt x="1518332" y="72258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CA2B9A-D674-452C-AA66-2AABC93C875C}">
      <dsp:nvSpPr>
        <dsp:cNvPr id="0" name=""/>
        <dsp:cNvSpPr/>
      </dsp:nvSpPr>
      <dsp:spPr>
        <a:xfrm>
          <a:off x="1589169" y="1108800"/>
          <a:ext cx="1518332" cy="722588"/>
        </a:xfrm>
        <a:custGeom>
          <a:avLst/>
          <a:gdLst/>
          <a:ahLst/>
          <a:cxnLst/>
          <a:rect l="0" t="0" r="0" b="0"/>
          <a:pathLst>
            <a:path>
              <a:moveTo>
                <a:pt x="1518332" y="0"/>
              </a:moveTo>
              <a:lnTo>
                <a:pt x="1518332" y="492422"/>
              </a:lnTo>
              <a:lnTo>
                <a:pt x="0" y="492422"/>
              </a:lnTo>
              <a:lnTo>
                <a:pt x="0" y="72258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F49A34-B156-420A-846E-C51684175E7D}">
      <dsp:nvSpPr>
        <dsp:cNvPr id="0" name=""/>
        <dsp:cNvSpPr/>
      </dsp:nvSpPr>
      <dsp:spPr>
        <a:xfrm>
          <a:off x="1865230" y="1076"/>
          <a:ext cx="2484543" cy="11077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91334-9A13-469E-8788-861E144601A4}">
      <dsp:nvSpPr>
        <dsp:cNvPr id="0" name=""/>
        <dsp:cNvSpPr/>
      </dsp:nvSpPr>
      <dsp:spPr>
        <a:xfrm>
          <a:off x="2141290" y="263333"/>
          <a:ext cx="2484543" cy="11077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/>
            <a:t>Парламент</a:t>
          </a:r>
          <a:r>
            <a:rPr lang="ru-RU" sz="1400" kern="1200" dirty="0"/>
            <a:t> </a:t>
          </a:r>
        </a:p>
      </dsp:txBody>
      <dsp:txXfrm>
        <a:off x="2141290" y="263333"/>
        <a:ext cx="2484543" cy="1107724"/>
      </dsp:txXfrm>
    </dsp:sp>
    <dsp:sp modelId="{FF604EAA-FEE7-4552-B9F8-438B144FF971}">
      <dsp:nvSpPr>
        <dsp:cNvPr id="0" name=""/>
        <dsp:cNvSpPr/>
      </dsp:nvSpPr>
      <dsp:spPr>
        <a:xfrm>
          <a:off x="346897" y="1831388"/>
          <a:ext cx="2484543" cy="15776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A98FB-CC6D-410D-9B39-AE2D22CE8A6F}">
      <dsp:nvSpPr>
        <dsp:cNvPr id="0" name=""/>
        <dsp:cNvSpPr/>
      </dsp:nvSpPr>
      <dsp:spPr>
        <a:xfrm>
          <a:off x="622958" y="2093646"/>
          <a:ext cx="2484543" cy="1577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/>
            <a:t>Палата лордов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-духовенство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-светская знать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(приглашённые королём)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622958" y="2093646"/>
        <a:ext cx="2484543" cy="1577685"/>
      </dsp:txXfrm>
    </dsp:sp>
    <dsp:sp modelId="{89F2FFC6-A1CE-47FF-B65C-20EF562A4275}">
      <dsp:nvSpPr>
        <dsp:cNvPr id="0" name=""/>
        <dsp:cNvSpPr/>
      </dsp:nvSpPr>
      <dsp:spPr>
        <a:xfrm>
          <a:off x="3383562" y="1831388"/>
          <a:ext cx="2484543" cy="15776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8892E-0C34-4B8A-90DE-DCE95951DEED}">
      <dsp:nvSpPr>
        <dsp:cNvPr id="0" name=""/>
        <dsp:cNvSpPr/>
      </dsp:nvSpPr>
      <dsp:spPr>
        <a:xfrm>
          <a:off x="3659622" y="2093646"/>
          <a:ext cx="2484543" cy="1577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/>
            <a:t>Палата общин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-рыцари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-горожане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(избранные от графств и от городов соответственно)</a:t>
          </a:r>
        </a:p>
      </dsp:txBody>
      <dsp:txXfrm>
        <a:off x="3659622" y="2093646"/>
        <a:ext cx="2484543" cy="1577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5DFE6629-1285-4209-A886-0AF2D42036D3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6E455-DC87-40AD-B6DB-9B50350353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0ECEB-9A2D-4BED-80CB-9E6A36E7E789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75217-1631-4D8C-80E5-E1F8988AD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6D412E-0C96-4A0F-A118-B8AEEBCC8C5D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ECE5E-D221-4E58-8990-240850D098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4EFD2-3D78-4E20-AE70-26AB05AA0839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70D9F-8330-4B34-A5A7-9E2B38D784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A076E-C1A4-4E0D-970D-D89355112A23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A019-E460-4CFF-AF65-3CF9D57F4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B874F-2279-48C7-8BD1-2DF846356B42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1BDC2-72CA-487A-B76E-911ADAE3E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5D2CA-A043-4770-ADAC-490ABF7BD274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E1FD1-A9C6-4450-8C3D-95CF973704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D8B6D-1845-47FF-B214-A82D4BE38BD9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BFEEB-F19E-4083-8A97-9AC744189E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CCCE7-F0A3-492C-AD8C-24630EE0634E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B568C-4DE0-47DB-8B6F-A3EB8F2117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27C6E-D5D4-4CC7-9FEF-8B53CD267C66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B33EC-C802-4F82-BA2C-04182CFFEF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08FAF-F37A-49CA-85FC-652F1940CC3A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FE69E-BCDB-42EC-936E-0E360ECB5B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2BED8-2AFE-4E1E-9BE6-DA3F09DD9DB6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898775" y="6356350"/>
            <a:ext cx="3505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12775" y="6356350"/>
            <a:ext cx="1981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7E31F-8CF1-4A26-996F-9D38C70B79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737DAA7D-51F6-4A8D-B3DB-FA36725746C2}" type="datetimeFigureOut">
              <a:rPr lang="ru-RU"/>
              <a:pPr>
                <a:defRPr/>
              </a:pPr>
              <a:t>02.12.2019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6A70F35-C9FB-47E1-932D-9A60705466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3" r:id="rId2"/>
    <p:sldLayoutId id="2147483686" r:id="rId3"/>
    <p:sldLayoutId id="2147483682" r:id="rId4"/>
    <p:sldLayoutId id="2147483681" r:id="rId5"/>
    <p:sldLayoutId id="2147483687" r:id="rId6"/>
    <p:sldLayoutId id="2147483688" r:id="rId7"/>
    <p:sldLayoutId id="2147483689" r:id="rId8"/>
    <p:sldLayoutId id="2147483690" r:id="rId9"/>
    <p:sldLayoutId id="2147483680" r:id="rId10"/>
    <p:sldLayoutId id="2147483691" r:id="rId11"/>
    <p:sldLayoutId id="2147483684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232E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4.jpeg"/><Relationship Id="rId7" Type="http://schemas.openxmlformats.org/officeDocument/2006/relationships/image" Target="../media/image1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1.gif"/><Relationship Id="rId5" Type="http://schemas.openxmlformats.org/officeDocument/2006/relationships/image" Target="../media/image26.jpeg"/><Relationship Id="rId10" Type="http://schemas.openxmlformats.org/officeDocument/2006/relationships/image" Target="../media/image30.png"/><Relationship Id="rId4" Type="http://schemas.openxmlformats.org/officeDocument/2006/relationships/image" Target="../media/image25.jpeg"/><Relationship Id="rId9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Picture 2" descr="&amp;Scy;&amp;kcy;&amp;acy;&amp;chcy;&amp;acy;&amp;tcy;&amp;softcy; &amp;ocy;&amp;bcy;&amp;ocy;&amp;icy; &amp;icy; &amp;fcy;&amp;ocy;&amp;tcy;&amp;ocy; &amp;Zcy;&amp;dcy;&amp;acy;&amp;ncy;&amp;icy;&amp;iecy; &amp;pcy;&amp;acy;&amp;rcy;&amp;lcy;&amp;acy;&amp;mcy;&amp;iecy;&amp;ncy;&amp;tcy;&amp;acy; &amp;vcy; &amp;Lcy;&amp;ocy;&amp;ncy;&amp;dcy;&amp;ocy;&amp;ncy;&amp;iecy; &amp;vcy; &amp;rcy;&amp;acy;&amp;zcy;&amp;rcy;&amp;iecy;&amp;shcy;&amp;iecy;&amp;ncy;&amp;icy;&amp;icy; 1600x900 &amp;pcy;&amp;icy;&amp;kcy;&amp;scy;&amp;iecy;&amp;lcy;&amp;iecy;&amp;jcy; &amp;ncy;&amp;acy; &amp;rcy;&amp;acy;&amp;bcy;&amp;ocy;&amp;chcy;&amp;icy;&amp;jcy; &amp;scy;&amp;tcy;&amp;ocy;&amp;l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0"/>
            <a:ext cx="4214812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 descr="C:\Users\1\Desktop\pic_2005725_22mn26s46mls1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876"/>
            <a:ext cx="2146675" cy="3286124"/>
          </a:xfrm>
          <a:prstGeom prst="rect">
            <a:avLst/>
          </a:prstGeom>
          <a:noFill/>
          <a:ln w="571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8914" name="Picture 2" descr="&amp;Gcy;&amp;ocy;&amp;rcy;&amp;yacy;&amp;shchcy;&amp;icy;&amp;jcy; &amp;Tcy;&amp;ucy;&amp;rcy; - &amp;tcy;&amp;ucy;&amp;rcy;&amp;fcy;&amp;icy;&amp;rcy;&amp;mcy;&amp;acy;, &amp;gcy;&amp;ocy;&amp;rcy;&amp;yacy;&amp;shchcy;&amp;icy;&amp;iecy; &amp;tcy;&amp;ucy;&amp;rcy;&amp;ycy;, &amp;tcy;&amp;ucy;&amp;rcy;&amp;ycy; &amp;vcy; &amp;tcy;&amp;ucy;&amp;rcy;&amp;tscy;&amp;icy;&amp;yucy;, &amp;pcy;&amp;ucy;&amp;tcy;&amp;iecy;&amp;vcy;&amp;kcy;&amp;icy;…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43225" cy="3429000"/>
          </a:xfrm>
          <a:prstGeom prst="rect">
            <a:avLst/>
          </a:prstGeom>
          <a:noFill/>
        </p:spPr>
      </p:pic>
      <p:pic>
        <p:nvPicPr>
          <p:cNvPr id="38916" name="Picture 4" descr="Old England Parliamen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2285992"/>
            <a:ext cx="4019533" cy="3010197"/>
          </a:xfrm>
          <a:prstGeom prst="rect">
            <a:avLst/>
          </a:prstGeom>
          <a:noFill/>
        </p:spPr>
      </p:pic>
      <p:pic>
        <p:nvPicPr>
          <p:cNvPr id="38920" name="Picture 8" descr="&amp;Pcy;&amp;acy;&amp;rcy;&amp;lcy;&amp;acy;&amp;mcy;&amp;iecy;&amp;ncy;&amp;tcy; &amp;Scy;&amp;tcy;&amp;rcy;&amp;icy;&amp;tcy; &amp;vcy; &amp;Acy;&amp;ncy;&amp;gcy;&amp;lcy;&amp;icy;&amp;icy; / &amp;Scy;&amp;acy;&amp;mcy;&amp;ycy;&amp;iecy; &amp;ncy;&amp;iecy;&amp;ocy;&amp;bcy;&amp;ycy;&amp;chcy;&amp;ncy;&amp;ycy;&amp;iecy; &amp;ucy;&amp;lcy;&amp;icy;&amp;tscy;&amp;ycy; &amp;mcy;&amp;icy;&amp;rcy;&amp;acy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6970" y="4643446"/>
            <a:ext cx="3327029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3645024"/>
            <a:ext cx="6953200" cy="123177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англичане считают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началом своих свобод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smtClean="0"/>
              <a:t>?Проблема урока?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757742" cy="4038600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sz="4000" dirty="0" smtClean="0"/>
              <a:t>Почему и как произошло формирование централизованного государства в Англии?</a:t>
            </a:r>
          </a:p>
          <a:p>
            <a:endParaRPr lang="ru-RU" sz="4000" dirty="0" smtClean="0"/>
          </a:p>
        </p:txBody>
      </p:sp>
      <p:pic>
        <p:nvPicPr>
          <p:cNvPr id="7" name="Picture 2" descr="http://www.distedu.ru/mirror/_hist/lesson-history.narod.ru/map/E-FXIXIV.gi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8843" y="1075137"/>
            <a:ext cx="2730809" cy="56927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250825" y="152400"/>
            <a:ext cx="8435975" cy="990600"/>
          </a:xfrm>
        </p:spPr>
        <p:txBody>
          <a:bodyPr/>
          <a:lstStyle/>
          <a:p>
            <a:r>
              <a:rPr lang="ru-RU" b="1" smtClean="0"/>
              <a:t>Завоевание Англии  </a:t>
            </a:r>
            <a:br>
              <a:rPr lang="ru-RU" b="1" smtClean="0"/>
            </a:br>
            <a:r>
              <a:rPr lang="ru-RU" b="1" smtClean="0"/>
              <a:t>нормандским герцогом Вильгельмом</a:t>
            </a:r>
          </a:p>
        </p:txBody>
      </p:sp>
      <p:pic>
        <p:nvPicPr>
          <p:cNvPr id="18434" name="Picture 5" descr="C:\Users\Ириша\Desktop\England_1066.jpg"/>
          <p:cNvPicPr>
            <a:picLocks noChangeAspect="1" noChangeArrowheads="1"/>
          </p:cNvPicPr>
          <p:nvPr/>
        </p:nvPicPr>
        <p:blipFill>
          <a:blip r:embed="rId2" cstate="print"/>
          <a:srcRect l="7269" t="13234" b="9016"/>
          <a:stretch>
            <a:fillRect/>
          </a:stretch>
        </p:blipFill>
        <p:spPr bwMode="auto">
          <a:xfrm>
            <a:off x="2484438" y="1341438"/>
            <a:ext cx="2303462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/>
          <p:cNvPicPr>
            <a:picLocks noChangeAspect="1" noChangeArrowheads="1"/>
          </p:cNvPicPr>
          <p:nvPr/>
        </p:nvPicPr>
        <p:blipFill>
          <a:blip r:embed="rId3" cstate="print"/>
          <a:srcRect l="22144" t="21375" r="34151" b="27596"/>
          <a:stretch>
            <a:fillRect/>
          </a:stretch>
        </p:blipFill>
        <p:spPr bwMode="auto">
          <a:xfrm>
            <a:off x="4932363" y="1341438"/>
            <a:ext cx="39465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C:\Users\Ириша\Desktop\i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4292600"/>
            <a:ext cx="3313113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Box 10"/>
          <p:cNvSpPr txBox="1">
            <a:spLocks noChangeArrowheads="1"/>
          </p:cNvSpPr>
          <p:nvPr/>
        </p:nvSpPr>
        <p:spPr bwMode="auto">
          <a:xfrm>
            <a:off x="6156325" y="6021388"/>
            <a:ext cx="23034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«Книга страшного суда</a:t>
            </a:r>
            <a:r>
              <a:rPr lang="ru-RU" sz="1600">
                <a:latin typeface="Calibri" pitchFamily="34" charset="0"/>
              </a:rPr>
              <a:t>»</a:t>
            </a:r>
          </a:p>
        </p:txBody>
      </p:sp>
      <p:sp>
        <p:nvSpPr>
          <p:cNvPr id="18438" name="TextBox 11"/>
          <p:cNvSpPr txBox="1">
            <a:spLocks noChangeArrowheads="1"/>
          </p:cNvSpPr>
          <p:nvPr/>
        </p:nvSpPr>
        <p:spPr bwMode="auto">
          <a:xfrm>
            <a:off x="6300788" y="4292600"/>
            <a:ext cx="23034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Битва при Гастингсе</a:t>
            </a:r>
            <a:r>
              <a:rPr lang="ru-RU" sz="2000" b="1"/>
              <a:t> – 1066 год</a:t>
            </a:r>
          </a:p>
        </p:txBody>
      </p:sp>
      <p:sp>
        <p:nvSpPr>
          <p:cNvPr id="18439" name="TextBox 12"/>
          <p:cNvSpPr txBox="1">
            <a:spLocks noChangeArrowheads="1"/>
          </p:cNvSpPr>
          <p:nvPr/>
        </p:nvSpPr>
        <p:spPr bwMode="auto">
          <a:xfrm>
            <a:off x="323850" y="4221163"/>
            <a:ext cx="2303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Вильгельм </a:t>
            </a:r>
            <a:r>
              <a:rPr lang="en-US" sz="1600" b="1">
                <a:latin typeface="Gill Sans MT" pitchFamily="34" charset="0"/>
              </a:rPr>
              <a:t>I</a:t>
            </a:r>
            <a:endParaRPr lang="ru-RU" sz="1600" b="1">
              <a:latin typeface="Calibri" pitchFamily="34" charset="0"/>
            </a:endParaRPr>
          </a:p>
        </p:txBody>
      </p:sp>
      <p:pic>
        <p:nvPicPr>
          <p:cNvPr id="18440" name="Picture 9" descr="C:\Users\Ириша\Desktop\96703680_743664_426pxKing_William_I_The_Conqueror_from_NP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50825" y="1412875"/>
            <a:ext cx="1943100" cy="2736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229600" cy="5967685"/>
          </a:xfrm>
        </p:spPr>
        <p:txBody>
          <a:bodyPr/>
          <a:lstStyle/>
          <a:p>
            <a:r>
              <a:rPr lang="ru-RU" sz="3200" u="sng" dirty="0" smtClean="0"/>
              <a:t>САМОСТОЯТЕЛЬНАЯРАБОТА С ТЕКСТОМ УЧЕБНИКА с 159-160 </a:t>
            </a:r>
            <a:r>
              <a:rPr lang="ru-RU" sz="3200" dirty="0" smtClean="0"/>
              <a:t>(прочитать ответить на вопросы)</a:t>
            </a:r>
          </a:p>
          <a:p>
            <a:pPr>
              <a:buFont typeface="Wingdings 3" pitchFamily="18" charset="2"/>
              <a:buNone/>
            </a:pPr>
            <a:endParaRPr lang="ru-RU" sz="3200" dirty="0" smtClean="0"/>
          </a:p>
          <a:p>
            <a:r>
              <a:rPr lang="ru-RU" sz="3200" dirty="0" smtClean="0"/>
              <a:t>?Почему Вильгельму удалось победить англосаксов?</a:t>
            </a:r>
          </a:p>
          <a:p>
            <a:r>
              <a:rPr lang="ru-RU" sz="3200" dirty="0" smtClean="0"/>
              <a:t>?Кто стал английским королем?</a:t>
            </a:r>
          </a:p>
          <a:p>
            <a:r>
              <a:rPr lang="ru-RU" sz="3200" dirty="0" smtClean="0"/>
              <a:t>?</a:t>
            </a:r>
            <a:r>
              <a:rPr lang="ru-RU" sz="3200" dirty="0" smtClean="0">
                <a:latin typeface="Arial" charset="0"/>
              </a:rPr>
              <a:t>К</a:t>
            </a:r>
            <a:r>
              <a:rPr lang="ru-RU" sz="3200" dirty="0" smtClean="0"/>
              <a:t>акие изменения произошли в Англии в результате нормандского завоевания?</a:t>
            </a:r>
          </a:p>
          <a:p>
            <a:r>
              <a:rPr lang="ru-RU" sz="3200" dirty="0" smtClean="0"/>
              <a:t>?</a:t>
            </a:r>
            <a:r>
              <a:rPr lang="ru-RU" sz="3200" dirty="0" smtClean="0">
                <a:latin typeface="Arial" charset="0"/>
              </a:rPr>
              <a:t>Ч</a:t>
            </a:r>
            <a:r>
              <a:rPr lang="ru-RU" sz="3200" dirty="0" smtClean="0"/>
              <a:t>то такое «Книга Страшного суда»?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> </a:t>
            </a:r>
            <a:r>
              <a:rPr lang="ru-RU" b="1" u="sng" dirty="0" smtClean="0"/>
              <a:t>КНИГА СТРАШНОГО СУДА – </a:t>
            </a:r>
            <a:r>
              <a:rPr lang="ru-RU" b="1" dirty="0" smtClean="0"/>
              <a:t>перепись населения и земельных владений  Англии.</a:t>
            </a:r>
            <a:endParaRPr lang="ru-RU" b="1" dirty="0"/>
          </a:p>
        </p:txBody>
      </p:sp>
      <p:sp>
        <p:nvSpPr>
          <p:cNvPr id="2048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endParaRPr lang="ru-RU" dirty="0" smtClean="0"/>
          </a:p>
        </p:txBody>
      </p:sp>
      <p:pic>
        <p:nvPicPr>
          <p:cNvPr id="20483" name="Picture 4" descr="1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500188" y="1357313"/>
            <a:ext cx="6624637" cy="493871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/>
              <a:t>Последствия нормандского завоевания Англии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506" name="Содержимое 2"/>
          <p:cNvSpPr>
            <a:spLocks noGrp="1"/>
          </p:cNvSpPr>
          <p:nvPr>
            <p:ph sz="quarter" idx="2"/>
          </p:nvPr>
        </p:nvSpPr>
        <p:spPr>
          <a:xfrm>
            <a:off x="457200" y="1285860"/>
            <a:ext cx="4038600" cy="4886340"/>
          </a:xfrm>
        </p:spPr>
        <p:txBody>
          <a:bodyPr/>
          <a:lstStyle/>
          <a:p>
            <a:r>
              <a:rPr lang="ru-RU" sz="2800" dirty="0" smtClean="0"/>
              <a:t>Усиление королевской власти.</a:t>
            </a:r>
          </a:p>
          <a:p>
            <a:r>
              <a:rPr lang="ru-RU" sz="2800" dirty="0" smtClean="0"/>
              <a:t>Начало образования централизованного государства.</a:t>
            </a:r>
          </a:p>
          <a:p>
            <a:r>
              <a:rPr lang="ru-RU" sz="2800" dirty="0" smtClean="0"/>
              <a:t>Усиление феодального гнета (была проведена перепись земель и населения, стали полнее учитываться доходы населения).</a:t>
            </a:r>
          </a:p>
          <a:p>
            <a:endParaRPr lang="ru-RU" dirty="0" smtClean="0"/>
          </a:p>
        </p:txBody>
      </p:sp>
      <p:pic>
        <p:nvPicPr>
          <p:cNvPr id="7" name="Picture 8" descr="Рисунок2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2837" y="1142984"/>
            <a:ext cx="3448606" cy="5029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3818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РОБИН ГУД – ГЕРОЙ  АНГЛИЙСКИХ БАЛЛАД</a:t>
            </a:r>
            <a:endParaRPr lang="ru-RU" b="1" dirty="0"/>
          </a:p>
        </p:txBody>
      </p:sp>
      <p:pic>
        <p:nvPicPr>
          <p:cNvPr id="22530" name="Picture 2" descr="C:\Users\Ириша\Desktop\59808165_1275489883_io4f162_RobinAndTheMenOfSherwood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341438"/>
            <a:ext cx="3341687" cy="4679950"/>
          </a:xfrm>
        </p:spPr>
      </p:pic>
      <p:pic>
        <p:nvPicPr>
          <p:cNvPr id="22531" name="Picture 3" descr="C:\Users\Ириша\Desktop\c5c6e3aed2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205038"/>
            <a:ext cx="4438650" cy="332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Вопросы:</a:t>
            </a:r>
          </a:p>
        </p:txBody>
      </p:sp>
      <p:sp>
        <p:nvSpPr>
          <p:cNvPr id="2355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sz="3600" dirty="0" smtClean="0"/>
              <a:t>Назовите главные последствия нормандского завоевания Англии.</a:t>
            </a:r>
          </a:p>
          <a:p>
            <a:r>
              <a:rPr lang="ru-RU" sz="3600" dirty="0" smtClean="0"/>
              <a:t>Для чего была написана и какое значение для Вильгельма Завоевателя имела «Книга страшного суда»?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Блиц-контроль: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sz="2800" dirty="0" smtClean="0"/>
              <a:t>1.Верно ли следующее утверждение: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Норманнское завоевание утвердило на английском престоле новую династию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Arial" charset="0"/>
              </a:rPr>
              <a:t>1)в</a:t>
            </a:r>
            <a:r>
              <a:rPr lang="ru-RU" sz="2800" dirty="0" smtClean="0"/>
              <a:t>ерно             2) неверно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2.При короле Англии Вильгельме завоевателе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1) утвердился принцип «Вассал моего вассала – мой вассал»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2) проведена перепись всех земель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3) Принята Великая хартия вольностей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Укажите номер позиции, лишней в этом перечне.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ru-RU" sz="2800" dirty="0" smtClean="0"/>
              <a:t> </a:t>
            </a:r>
          </a:p>
          <a:p>
            <a:pPr>
              <a:lnSpc>
                <a:spcPct val="90000"/>
              </a:lnSpc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r>
              <a:rPr lang="ru-RU" sz="4000" dirty="0" smtClean="0">
                <a:latin typeface="Arial" charset="0"/>
              </a:rPr>
              <a:t>Проверка:</a:t>
            </a:r>
          </a:p>
          <a:p>
            <a:r>
              <a:rPr lang="ru-RU" sz="4000" dirty="0" smtClean="0">
                <a:latin typeface="Arial" charset="0"/>
              </a:rPr>
              <a:t>1.1</a:t>
            </a:r>
          </a:p>
          <a:p>
            <a:r>
              <a:rPr lang="ru-RU" sz="4000" dirty="0" smtClean="0">
                <a:latin typeface="Arial" charset="0"/>
              </a:rPr>
              <a:t>2.3</a:t>
            </a:r>
            <a:endParaRPr lang="ru-RU" sz="4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7308850" cy="7381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latin typeface="Arial" charset="0"/>
              </a:rPr>
              <a:t/>
            </a:r>
            <a:br>
              <a:rPr lang="ru-RU" sz="2900" b="1" dirty="0" smtClean="0">
                <a:latin typeface="Arial" charset="0"/>
              </a:rPr>
            </a:br>
            <a:r>
              <a:rPr lang="ru-RU" sz="2900" b="1" dirty="0" smtClean="0">
                <a:latin typeface="Arial" charset="0"/>
              </a:rPr>
              <a:t/>
            </a:r>
            <a:br>
              <a:rPr lang="ru-RU" sz="2900" b="1" dirty="0" smtClean="0">
                <a:latin typeface="Arial" charset="0"/>
              </a:rPr>
            </a:br>
            <a:r>
              <a:rPr lang="ru-RU" sz="2900" b="1" dirty="0" smtClean="0"/>
              <a:t>РЕФОРМЫ Генриха </a:t>
            </a:r>
            <a:r>
              <a:rPr lang="en-US" sz="2900" b="1" dirty="0" smtClean="0"/>
              <a:t>II</a:t>
            </a:r>
            <a:r>
              <a:rPr lang="ru-RU" sz="2900" b="1" dirty="0" smtClean="0"/>
              <a:t> Плантагенета</a:t>
            </a:r>
            <a:br>
              <a:rPr lang="ru-RU" sz="2900" b="1" dirty="0" smtClean="0"/>
            </a:br>
            <a:r>
              <a:rPr lang="ru-RU" sz="2900" b="1" dirty="0" smtClean="0"/>
              <a:t>Работа с текстом учебника, стр. 160-161</a:t>
            </a:r>
          </a:p>
        </p:txBody>
      </p:sp>
      <p:graphicFrame>
        <p:nvGraphicFramePr>
          <p:cNvPr id="25633" name="Group 33"/>
          <p:cNvGraphicFramePr>
            <a:graphicFrameLocks noGrp="1"/>
          </p:cNvGraphicFramePr>
          <p:nvPr>
            <p:ph sz="quarter" idx="1"/>
          </p:nvPr>
        </p:nvGraphicFramePr>
        <p:xfrm>
          <a:off x="467544" y="1643050"/>
          <a:ext cx="6103091" cy="4669155"/>
        </p:xfrm>
        <a:graphic>
          <a:graphicData uri="http://schemas.openxmlformats.org/drawingml/2006/table">
            <a:tbl>
              <a:tblPr/>
              <a:tblGrid>
                <a:gridCol w="2776088"/>
                <a:gridCol w="332700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Реформа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Содержание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Судебная реформа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1.Право каждого свободного человека за деньги обратиться в королевский суд, минуя суд феодала.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2.Создание суда присяжных из 12 человек.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Военная реформа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1.Внесение «щитовых денег» рыцарем вместо участия в походе.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2.Восстановление народного ополчения.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3.Усиление власти шерифов.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Административная  реформа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1.Усиление власти шерифов, управлявших графствами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</a:tbl>
          </a:graphicData>
        </a:graphic>
      </p:graphicFrame>
      <p:pic>
        <p:nvPicPr>
          <p:cNvPr id="25624" name="Picture 2" descr="C:\Users\Ириша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497722"/>
            <a:ext cx="1643074" cy="225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347864" y="2060848"/>
            <a:ext cx="3024187" cy="1584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347864" y="3861048"/>
            <a:ext cx="3024187" cy="1584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347864" y="5589240"/>
            <a:ext cx="3024187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u="sng" dirty="0" smtClean="0"/>
              <a:t>Физкультминутка.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6626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b="1" smtClean="0"/>
              <a:t>1 позиция: руки вытянуты вперёд перед собой – термин парламент</a:t>
            </a:r>
            <a:endParaRPr lang="ru-RU" smtClean="0"/>
          </a:p>
          <a:p>
            <a:r>
              <a:rPr lang="ru-RU" b="1" smtClean="0"/>
              <a:t>2 позиция: руки подняты вверх – король</a:t>
            </a:r>
            <a:endParaRPr lang="ru-RU" smtClean="0"/>
          </a:p>
          <a:p>
            <a:r>
              <a:rPr lang="ru-RU" b="1" smtClean="0"/>
              <a:t>3 позиция:  руки на поясе – реформы</a:t>
            </a:r>
            <a:endParaRPr lang="ru-RU" smtClean="0"/>
          </a:p>
          <a:p>
            <a:r>
              <a:rPr lang="ru-RU" b="1" smtClean="0"/>
              <a:t>4 позиция: руки в стороны – шериф.</a:t>
            </a:r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588125" cy="9906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Иоанн Безземельный подписывает Великую хартию вольностей. 1215 г.</a:t>
            </a:r>
            <a:endParaRPr lang="ru-RU" dirty="0"/>
          </a:p>
        </p:txBody>
      </p:sp>
      <p:pic>
        <p:nvPicPr>
          <p:cNvPr id="27650" name="Picture 2" descr="C:\Users\Ириша\Desktop\0043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268413"/>
            <a:ext cx="4508500" cy="4937125"/>
          </a:xfrm>
        </p:spPr>
      </p:pic>
      <p:sp>
        <p:nvSpPr>
          <p:cNvPr id="27651" name="Прямоугольник 4"/>
          <p:cNvSpPr>
            <a:spLocks noChangeArrowheads="1"/>
          </p:cNvSpPr>
          <p:nvPr/>
        </p:nvSpPr>
        <p:spPr bwMode="auto">
          <a:xfrm>
            <a:off x="5435600" y="3573463"/>
            <a:ext cx="3457575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 dirty="0">
                <a:latin typeface="Calibri" pitchFamily="34" charset="0"/>
              </a:rPr>
              <a:t>«Великая хартия вольностей»</a:t>
            </a:r>
            <a:r>
              <a:rPr lang="ru-RU" sz="2000" i="1" dirty="0">
                <a:latin typeface="Calibri" pitchFamily="34" charset="0"/>
              </a:rPr>
              <a:t> — </a:t>
            </a:r>
            <a:r>
              <a:rPr lang="ru-RU" sz="2000" dirty="0">
                <a:latin typeface="Calibri" pitchFamily="34" charset="0"/>
              </a:rPr>
              <a:t>грамота короля Иоанна Безземельного, дарующая определенные свободы и привилегии подданным». </a:t>
            </a:r>
          </a:p>
          <a:p>
            <a:endParaRPr lang="ru-RU" dirty="0"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«Хартия» – от латинского «грамота»</a:t>
            </a:r>
          </a:p>
        </p:txBody>
      </p:sp>
      <p:pic>
        <p:nvPicPr>
          <p:cNvPr id="27652" name="Picture 3" descr="C:\Users\Ириша\Desktop\516px-King_Joh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1268413"/>
            <a:ext cx="1800225" cy="209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Великая хартия вольностей ГИ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Почему англичане считают Великую Хартию Вольностей гарантом гражданской свободы?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9698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9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700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i="1" smtClean="0"/>
              <a:t>«Великая хартия вольностей» — грамота короля Иоанна, дарующая определенные свободы и привилегии подданным</a:t>
            </a:r>
            <a:endParaRPr lang="ru-RU" smtClean="0"/>
          </a:p>
        </p:txBody>
      </p:sp>
      <p:pic>
        <p:nvPicPr>
          <p:cNvPr id="29701" name="Picture 4" descr="Рисунок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>
          <a:xfrm>
            <a:off x="5072063" y="2071688"/>
            <a:ext cx="2928937" cy="3838575"/>
          </a:xfrm>
          <a:ln w="76200">
            <a:solidFill>
              <a:schemeClr val="tx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0722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algn="ctr"/>
            <a:r>
              <a:rPr lang="ru-RU" b="1" dirty="0" smtClean="0"/>
              <a:t>прочесть п.5 «Английский парламент влияет на дела в государстве», составить схему </a:t>
            </a:r>
          </a:p>
          <a:p>
            <a:pPr algn="ctr"/>
            <a:r>
              <a:rPr lang="ru-RU" dirty="0" smtClean="0"/>
              <a:t> «Парламент — сословно-представительный орган Англии» и прокомментировать ее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59832" y="1556792"/>
            <a:ext cx="302433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Парламент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284984"/>
            <a:ext cx="338437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292080" y="3284984"/>
            <a:ext cx="309634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725144"/>
            <a:ext cx="324036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4797152"/>
            <a:ext cx="302433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3131840" y="2924944"/>
            <a:ext cx="432048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652120" y="2924944"/>
            <a:ext cx="432048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699792" y="4437112"/>
            <a:ext cx="0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88224" y="4437112"/>
            <a:ext cx="0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666750"/>
          </a:xfrm>
        </p:spPr>
        <p:txBody>
          <a:bodyPr/>
          <a:lstStyle/>
          <a:p>
            <a:r>
              <a:rPr lang="ru-RU" smtClean="0"/>
              <a:t>Английский парламент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483768" y="2492896"/>
          <a:ext cx="649106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288" y="1341438"/>
            <a:ext cx="5832475" cy="646112"/>
          </a:xfrm>
          <a:prstGeom prst="rect">
            <a:avLst/>
          </a:prstGeom>
          <a:solidFill>
            <a:srgbClr val="FDF6DB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Дата основания – </a:t>
            </a:r>
            <a:r>
              <a:rPr lang="ru-RU" b="1" dirty="0"/>
              <a:t>1265 год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Инициатор созыва – </a:t>
            </a:r>
            <a:r>
              <a:rPr lang="ru-RU" b="1" dirty="0"/>
              <a:t>граф </a:t>
            </a:r>
            <a:r>
              <a:rPr lang="ru-RU" b="1" dirty="0" err="1"/>
              <a:t>Симон</a:t>
            </a:r>
            <a:r>
              <a:rPr lang="ru-RU" b="1" dirty="0"/>
              <a:t> де </a:t>
            </a:r>
            <a:r>
              <a:rPr lang="ru-RU" b="1" dirty="0" err="1"/>
              <a:t>Монфор</a:t>
            </a:r>
            <a:endParaRPr lang="ru-RU" b="1" dirty="0"/>
          </a:p>
        </p:txBody>
      </p:sp>
      <p:pic>
        <p:nvPicPr>
          <p:cNvPr id="31748" name="Picture 2" descr="C:\Users\Ириша\Desktop\montfortmn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2133600"/>
            <a:ext cx="2222500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F49A34-B156-420A-846E-C51684175E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291334-9A13-469E-8788-861E144601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CA2B9A-D674-452C-AA66-2AABC93C87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604EAA-FEE7-4552-B9F8-438B144FF9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BA98FB-CC6D-410D-9B39-AE2D22CE8A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BBD11F-04BB-4A96-8AF5-38E9C0C9C1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F2FFC6-A1CE-47FF-B65C-20EF562A42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B8892E-0C34-4B8A-90DE-DCE95951DE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Палата лордов</a:t>
            </a:r>
          </a:p>
        </p:txBody>
      </p:sp>
      <p:pic>
        <p:nvPicPr>
          <p:cNvPr id="35842" name="Picture 4" descr="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6000" contrast="30000"/>
          </a:blip>
          <a:srcRect/>
          <a:stretch>
            <a:fillRect/>
          </a:stretch>
        </p:blipFill>
        <p:spPr>
          <a:xfrm>
            <a:off x="755650" y="1838325"/>
            <a:ext cx="7416800" cy="4819650"/>
          </a:xfrm>
          <a:ln w="76200">
            <a:solidFill>
              <a:schemeClr val="tx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Палата общин</a:t>
            </a:r>
          </a:p>
        </p:txBody>
      </p:sp>
      <p:pic>
        <p:nvPicPr>
          <p:cNvPr id="33794" name="Picture 4" descr="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>
          <a:xfrm>
            <a:off x="827088" y="1817688"/>
            <a:ext cx="7129462" cy="4886325"/>
          </a:xfrm>
          <a:ln w="76200">
            <a:solidFill>
              <a:schemeClr val="tx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6866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dirty="0" smtClean="0"/>
              <a:t>  </a:t>
            </a:r>
            <a:r>
              <a:rPr lang="ru-RU" sz="3200" dirty="0" smtClean="0"/>
              <a:t>   В</a:t>
            </a:r>
            <a:r>
              <a:rPr lang="ru-RU" sz="3200" b="1" dirty="0" smtClean="0"/>
              <a:t>опросы:</a:t>
            </a:r>
            <a:endParaRPr lang="ru-RU" sz="3200" dirty="0" smtClean="0"/>
          </a:p>
          <a:p>
            <a:r>
              <a:rPr lang="ru-RU" sz="3200" dirty="0" smtClean="0"/>
              <a:t>В какой еще стране и когда возник сословно-представительный орган?</a:t>
            </a:r>
          </a:p>
          <a:p>
            <a:r>
              <a:rPr lang="ru-RU" sz="3200" dirty="0" smtClean="0"/>
              <a:t> Что его отличает от английского парламента? 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Общие черты и различия в истории Англии и Франции </a:t>
            </a:r>
            <a:r>
              <a:rPr lang="en-US" dirty="0" smtClean="0"/>
              <a:t>XI</a:t>
            </a:r>
            <a:r>
              <a:rPr lang="ru-RU" dirty="0" smtClean="0"/>
              <a:t>-</a:t>
            </a:r>
            <a:r>
              <a:rPr lang="en-US" dirty="0" smtClean="0"/>
              <a:t>XIV</a:t>
            </a:r>
            <a:r>
              <a:rPr lang="ru-RU" dirty="0" smtClean="0"/>
              <a:t> вв.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/>
              <a:t> Общее: </a:t>
            </a: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 - складываются сословно-представительные монархии;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- рост городов и развитие торговли создают предпосылки централизации государства;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/>
              <a:t>Отличия:</a:t>
            </a: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- Англия раньше превратилась в централизованное государство, что было связано с нормандским завоеванием и его последствиями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 - королевская власть была сильнее, она опиралась на чиновников (шерифов), наемное войско и обеспечивалась средствами от налогов;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 - Английский парламент возник в иных, чем во Франции, условиях и был значительно более влиятельным органом;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891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lvl="1"/>
            <a:r>
              <a:rPr lang="ru-RU" sz="3600" dirty="0" smtClean="0"/>
              <a:t>Почему Вильгельма называют Завоевателем? </a:t>
            </a:r>
          </a:p>
          <a:p>
            <a:pPr lvl="1"/>
            <a:r>
              <a:rPr lang="ru-RU" sz="3600" dirty="0" smtClean="0"/>
              <a:t>Что такое «Книга страшного суда»?</a:t>
            </a:r>
          </a:p>
          <a:p>
            <a:pPr lvl="1"/>
            <a:r>
              <a:rPr lang="ru-RU" sz="3600" dirty="0" smtClean="0"/>
              <a:t>Какие реформы были проведены Генрихом II?</a:t>
            </a:r>
          </a:p>
          <a:p>
            <a:pPr lvl="1"/>
            <a:r>
              <a:rPr lang="ru-RU" sz="3600" dirty="0" smtClean="0"/>
              <a:t>Что такое парламент?</a:t>
            </a:r>
          </a:p>
          <a:p>
            <a:pPr lvl="1"/>
            <a:r>
              <a:rPr lang="ru-RU" sz="3600" dirty="0" smtClean="0"/>
              <a:t>Как формировался состав английского парламента?</a:t>
            </a:r>
          </a:p>
          <a:p>
            <a:pPr lvl="1"/>
            <a:r>
              <a:rPr lang="ru-RU" sz="3600" dirty="0" smtClean="0"/>
              <a:t>Какие функции он выполнял?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990600"/>
          </a:xfrm>
        </p:spPr>
        <p:txBody>
          <a:bodyPr/>
          <a:lstStyle/>
          <a:p>
            <a:pPr algn="ctr"/>
            <a:r>
              <a:rPr lang="ru-RU" sz="4000" b="1" smtClean="0"/>
              <a:t>?Проблема урока?</a:t>
            </a:r>
          </a:p>
        </p:txBody>
      </p:sp>
      <p:sp>
        <p:nvSpPr>
          <p:cNvPr id="39938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sz="4400" smtClean="0"/>
              <a:t>Почему и как произошло формирование централизованного государства в Англии?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8964612" cy="630238"/>
          </a:xfrm>
        </p:spPr>
        <p:txBody>
          <a:bodyPr/>
          <a:lstStyle/>
          <a:p>
            <a:pPr algn="ctr"/>
            <a:r>
              <a:rPr lang="ru-RU" smtClean="0"/>
              <a:t>РАСПОЛОЖИТЕ В ПОРЯДКЕ ПРАВЛЕНИЯ</a:t>
            </a:r>
          </a:p>
        </p:txBody>
      </p:sp>
      <p:pic>
        <p:nvPicPr>
          <p:cNvPr id="4" name="Picture 9" descr="C:\Users\Ириша\Desktop\96703680_743664_426pxKing_William_I_The_Conqueror_from_NP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659563" y="1484313"/>
            <a:ext cx="2147887" cy="3024187"/>
          </a:xfrm>
        </p:spPr>
      </p:pic>
      <p:grpSp>
        <p:nvGrpSpPr>
          <p:cNvPr id="17" name="Группа 16"/>
          <p:cNvGrpSpPr>
            <a:grpSpLocks/>
          </p:cNvGrpSpPr>
          <p:nvPr/>
        </p:nvGrpSpPr>
        <p:grpSpPr bwMode="auto">
          <a:xfrm>
            <a:off x="0" y="1412875"/>
            <a:ext cx="3322264" cy="4251325"/>
            <a:chOff x="-252737" y="1287704"/>
            <a:chExt cx="2448473" cy="3133545"/>
          </a:xfrm>
        </p:grpSpPr>
        <p:pic>
          <p:nvPicPr>
            <p:cNvPr id="41995" name="Picture 2" descr="C:\Users\Ириша\Desktop\516px-King_John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287704"/>
              <a:ext cx="1944216" cy="22607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996" name="Прямоугольник 11"/>
            <p:cNvSpPr>
              <a:spLocks noChangeArrowheads="1"/>
            </p:cNvSpPr>
            <p:nvPr/>
          </p:nvSpPr>
          <p:spPr bwMode="auto">
            <a:xfrm>
              <a:off x="-252737" y="3717032"/>
              <a:ext cx="2308133" cy="340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2400" dirty="0">
                  <a:latin typeface="Calibri" pitchFamily="34" charset="0"/>
                </a:rPr>
                <a:t>Иоанн Безземельный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99684" y="4148615"/>
              <a:ext cx="360351" cy="27263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/>
                <a:t>А</a:t>
              </a:r>
            </a:p>
          </p:txBody>
        </p:sp>
      </p:grpSp>
      <p:grpSp>
        <p:nvGrpSpPr>
          <p:cNvPr id="21" name="Группа 20"/>
          <p:cNvGrpSpPr>
            <a:grpSpLocks/>
          </p:cNvGrpSpPr>
          <p:nvPr/>
        </p:nvGrpSpPr>
        <p:grpSpPr bwMode="auto">
          <a:xfrm>
            <a:off x="6875462" y="4724400"/>
            <a:ext cx="2017017" cy="1008063"/>
            <a:chOff x="3491880" y="5229200"/>
            <a:chExt cx="1577425" cy="801380"/>
          </a:xfrm>
        </p:grpSpPr>
        <p:sp>
          <p:nvSpPr>
            <p:cNvPr id="41993" name="TextBox 8"/>
            <p:cNvSpPr txBox="1">
              <a:spLocks noChangeArrowheads="1"/>
            </p:cNvSpPr>
            <p:nvPr/>
          </p:nvSpPr>
          <p:spPr bwMode="auto">
            <a:xfrm>
              <a:off x="3491880" y="5229200"/>
              <a:ext cx="1577425" cy="41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2800" dirty="0">
                  <a:latin typeface="Calibri" pitchFamily="34" charset="0"/>
                </a:rPr>
                <a:t>Вильгельм </a:t>
              </a:r>
              <a:r>
                <a:rPr lang="en-US" sz="2800" dirty="0">
                  <a:latin typeface="Gill Sans MT" pitchFamily="34" charset="0"/>
                </a:rPr>
                <a:t>I</a:t>
              </a:r>
              <a:endParaRPr lang="ru-RU" sz="2800" dirty="0">
                <a:latin typeface="Calibri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1920" y="5660809"/>
              <a:ext cx="360040" cy="36977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/>
                <a:t>В</a:t>
              </a:r>
            </a:p>
          </p:txBody>
        </p:sp>
      </p:grpSp>
      <p:grpSp>
        <p:nvGrpSpPr>
          <p:cNvPr id="41989" name="Группа 18"/>
          <p:cNvGrpSpPr>
            <a:grpSpLocks/>
          </p:cNvGrpSpPr>
          <p:nvPr/>
        </p:nvGrpSpPr>
        <p:grpSpPr bwMode="auto">
          <a:xfrm>
            <a:off x="3131838" y="1412875"/>
            <a:ext cx="3600401" cy="4159250"/>
            <a:chOff x="6741867" y="1340768"/>
            <a:chExt cx="2555110" cy="3081942"/>
          </a:xfrm>
        </p:grpSpPr>
        <p:pic>
          <p:nvPicPr>
            <p:cNvPr id="41990" name="Picture 2" descr="C:\Users\Ириша\Desktop\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64288" y="1340768"/>
              <a:ext cx="1656184" cy="2279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991" name="Прямоугольник 9"/>
            <p:cNvSpPr>
              <a:spLocks noChangeArrowheads="1"/>
            </p:cNvSpPr>
            <p:nvPr/>
          </p:nvSpPr>
          <p:spPr bwMode="auto">
            <a:xfrm>
              <a:off x="6741867" y="3717032"/>
              <a:ext cx="2555110" cy="3876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2800" dirty="0">
                  <a:latin typeface="Calibri" pitchFamily="34" charset="0"/>
                </a:rPr>
                <a:t>Генрих </a:t>
              </a:r>
              <a:r>
                <a:rPr lang="en-US" sz="2800" dirty="0">
                  <a:latin typeface="Gill Sans MT" pitchFamily="34" charset="0"/>
                </a:rPr>
                <a:t>II</a:t>
              </a:r>
              <a:r>
                <a:rPr lang="ru-RU" sz="2800" dirty="0">
                  <a:latin typeface="Calibri" pitchFamily="34" charset="0"/>
                </a:rPr>
                <a:t> Плантагенет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740248" y="4148629"/>
              <a:ext cx="360514" cy="27408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/>
                <a:t>Б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91212E-6 L 0.59896 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" y="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011E-6 L -0.61337 -0.0104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" y="-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9.89824E-7 L -0.59045 -0.005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3010" name="Содержимое 2"/>
          <p:cNvSpPr>
            <a:spLocks noGrp="1"/>
          </p:cNvSpPr>
          <p:nvPr>
            <p:ph sz="quarter" idx="1"/>
          </p:nvPr>
        </p:nvSpPr>
        <p:spPr>
          <a:xfrm>
            <a:off x="571500" y="1214438"/>
            <a:ext cx="8115300" cy="4941887"/>
          </a:xfrm>
        </p:spPr>
        <p:txBody>
          <a:bodyPr/>
          <a:lstStyle/>
          <a:p>
            <a:r>
              <a:rPr lang="ru-RU" sz="3600" b="1" dirty="0" smtClean="0"/>
              <a:t>1. В каком сражении </a:t>
            </a:r>
            <a:r>
              <a:rPr lang="en-US" sz="3600" b="1" dirty="0" smtClean="0"/>
              <a:t>XI</a:t>
            </a:r>
            <a:r>
              <a:rPr lang="ru-RU" sz="3600" b="1" dirty="0" smtClean="0"/>
              <a:t> века англосаксы оказались побеждены нормандцами?</a:t>
            </a:r>
          </a:p>
          <a:p>
            <a:r>
              <a:rPr lang="ru-RU" sz="3600" dirty="0" smtClean="0"/>
              <a:t>1)  при </a:t>
            </a:r>
            <a:r>
              <a:rPr lang="ru-RU" sz="3600" dirty="0" err="1" smtClean="0"/>
              <a:t>Азенкуре</a:t>
            </a:r>
            <a:r>
              <a:rPr lang="ru-RU" sz="3600" dirty="0" smtClean="0"/>
              <a:t>,  </a:t>
            </a:r>
          </a:p>
          <a:p>
            <a:r>
              <a:rPr lang="ru-RU" sz="3600" dirty="0" smtClean="0"/>
              <a:t> 2) при Гастингсе,  </a:t>
            </a:r>
          </a:p>
          <a:p>
            <a:r>
              <a:rPr lang="ru-RU" sz="3600" dirty="0" smtClean="0"/>
              <a:t>3) при </a:t>
            </a:r>
            <a:r>
              <a:rPr lang="ru-RU" sz="3600" dirty="0" err="1" smtClean="0"/>
              <a:t>Креси</a:t>
            </a:r>
            <a:r>
              <a:rPr lang="ru-RU" sz="3600" dirty="0" smtClean="0"/>
              <a:t>,	   </a:t>
            </a:r>
          </a:p>
          <a:p>
            <a:r>
              <a:rPr lang="ru-RU" sz="3600" dirty="0" smtClean="0"/>
              <a:t>4) при Орлеане.</a:t>
            </a:r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403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sz="3600" b="1" dirty="0" smtClean="0"/>
              <a:t>2. Что называли в Англии в </a:t>
            </a:r>
            <a:r>
              <a:rPr lang="en-US" sz="3600" b="1" dirty="0" smtClean="0"/>
              <a:t>XI</a:t>
            </a:r>
            <a:r>
              <a:rPr lang="ru-RU" sz="3600" b="1" dirty="0" smtClean="0"/>
              <a:t> веке «Книгой Страшного суда»?</a:t>
            </a:r>
          </a:p>
          <a:p>
            <a:r>
              <a:rPr lang="ru-RU" sz="3600" dirty="0" smtClean="0"/>
              <a:t>1) сборник законов о налогах,		</a:t>
            </a:r>
          </a:p>
          <a:p>
            <a:r>
              <a:rPr lang="ru-RU" sz="3600" dirty="0" smtClean="0"/>
              <a:t>2) Библию,</a:t>
            </a:r>
          </a:p>
          <a:p>
            <a:r>
              <a:rPr lang="ru-RU" sz="3600" dirty="0" smtClean="0"/>
              <a:t>3) книгу записи долгов, 			</a:t>
            </a:r>
          </a:p>
          <a:p>
            <a:r>
              <a:rPr lang="ru-RU" sz="3600" dirty="0" smtClean="0"/>
              <a:t>4) результаты переписи населения и его имущества.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5058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sz="3600" b="1" dirty="0" smtClean="0"/>
              <a:t>3. Как называют до сих пор английского королевского чиновника, управляющего округом, графством?</a:t>
            </a:r>
          </a:p>
          <a:p>
            <a:r>
              <a:rPr lang="ru-RU" sz="3600" dirty="0" smtClean="0"/>
              <a:t>1) шерифом,</a:t>
            </a:r>
          </a:p>
          <a:p>
            <a:r>
              <a:rPr lang="ru-RU" sz="3600" dirty="0" smtClean="0"/>
              <a:t>2) бароном,     </a:t>
            </a:r>
          </a:p>
          <a:p>
            <a:r>
              <a:rPr lang="ru-RU" sz="3600" dirty="0" smtClean="0"/>
              <a:t>3) лордом,	</a:t>
            </a:r>
          </a:p>
          <a:p>
            <a:r>
              <a:rPr lang="ru-RU" sz="3600" dirty="0" smtClean="0"/>
              <a:t>4) графом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608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sz="3600" b="1" dirty="0" smtClean="0"/>
              <a:t>4. Что такое «Великая хартия вольностей»?</a:t>
            </a:r>
          </a:p>
          <a:p>
            <a:r>
              <a:rPr lang="ru-RU" sz="3600" dirty="0" smtClean="0"/>
              <a:t>1) призывы Робин Гуда к крестьянам,</a:t>
            </a:r>
          </a:p>
          <a:p>
            <a:r>
              <a:rPr lang="ru-RU" sz="3600" dirty="0" smtClean="0"/>
              <a:t>2) список требований восставших баронов королю,</a:t>
            </a:r>
          </a:p>
          <a:p>
            <a:r>
              <a:rPr lang="ru-RU" sz="3600" dirty="0" smtClean="0"/>
              <a:t>3) список требований восставших крестьян (йоменов),</a:t>
            </a:r>
          </a:p>
          <a:p>
            <a:r>
              <a:rPr lang="ru-RU" sz="3600" dirty="0" smtClean="0"/>
              <a:t>4) указ короля об освобождении крестьян от зависимости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5. Установите соответствие: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i="1" dirty="0" smtClean="0"/>
              <a:t>понятие	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а/ «щитовые деньги»,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б/ суд присяжных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в/ парламент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г/ «Анжуйская держава»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i="1" dirty="0" smtClean="0"/>
              <a:t>	определение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1/ место принятия законов,	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2/ плата вместо военной  службы рыцаря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3/ «участие в разборе дела достойных и честных людей»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 smtClean="0"/>
              <a:t>4/ владения Генриха </a:t>
            </a:r>
            <a:r>
              <a:rPr lang="en-US" sz="2800" dirty="0" smtClean="0"/>
              <a:t>II</a:t>
            </a:r>
            <a:r>
              <a:rPr lang="ru-RU" sz="2800" dirty="0" smtClean="0"/>
              <a:t>  Плантагенета</a:t>
            </a:r>
            <a:endParaRPr lang="ru-RU" sz="2800" b="1" i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813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smtClean="0">
                <a:latin typeface="Arial" charset="0"/>
              </a:rPr>
              <a:t>1.2.</a:t>
            </a:r>
          </a:p>
          <a:p>
            <a:r>
              <a:rPr lang="ru-RU" smtClean="0">
                <a:latin typeface="Arial" charset="0"/>
              </a:rPr>
              <a:t>2.4.</a:t>
            </a:r>
          </a:p>
          <a:p>
            <a:r>
              <a:rPr lang="ru-RU" smtClean="0">
                <a:latin typeface="Arial" charset="0"/>
              </a:rPr>
              <a:t>3.1.</a:t>
            </a:r>
          </a:p>
          <a:p>
            <a:r>
              <a:rPr lang="ru-RU" smtClean="0">
                <a:latin typeface="Arial" charset="0"/>
              </a:rPr>
              <a:t>4.2.</a:t>
            </a:r>
          </a:p>
          <a:p>
            <a:r>
              <a:rPr lang="ru-RU" smtClean="0">
                <a:latin typeface="Arial" charset="0"/>
              </a:rPr>
              <a:t>5.</a:t>
            </a:r>
            <a:r>
              <a:rPr lang="ru-RU" smtClean="0"/>
              <a:t>А) 2</a:t>
            </a:r>
          </a:p>
          <a:p>
            <a:r>
              <a:rPr lang="ru-RU" smtClean="0">
                <a:latin typeface="Arial" charset="0"/>
              </a:rPr>
              <a:t>   </a:t>
            </a:r>
            <a:r>
              <a:rPr lang="ru-RU" smtClean="0"/>
              <a:t>Б) 3</a:t>
            </a:r>
          </a:p>
          <a:p>
            <a:r>
              <a:rPr lang="ru-RU" smtClean="0">
                <a:latin typeface="Arial" charset="0"/>
              </a:rPr>
              <a:t>   </a:t>
            </a:r>
            <a:r>
              <a:rPr lang="ru-RU" smtClean="0"/>
              <a:t>В) 1</a:t>
            </a:r>
          </a:p>
          <a:p>
            <a:r>
              <a:rPr lang="ru-RU" smtClean="0">
                <a:latin typeface="Arial" charset="0"/>
              </a:rPr>
              <a:t>   </a:t>
            </a:r>
            <a:r>
              <a:rPr lang="ru-RU" smtClean="0"/>
              <a:t>Г)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Сделайте выводы:</a:t>
            </a:r>
          </a:p>
        </p:txBody>
      </p:sp>
      <p:pic>
        <p:nvPicPr>
          <p:cNvPr id="49154" name="Picture 4" descr="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6000" contrast="30000"/>
          </a:blip>
          <a:srcRect/>
          <a:stretch>
            <a:fillRect/>
          </a:stretch>
        </p:blipFill>
        <p:spPr>
          <a:xfrm>
            <a:off x="1619250" y="1557338"/>
            <a:ext cx="2397125" cy="1558925"/>
          </a:xfrm>
          <a:ln w="76200">
            <a:solidFill>
              <a:schemeClr val="tx2"/>
            </a:solidFill>
          </a:ln>
        </p:spPr>
      </p:pic>
      <p:pic>
        <p:nvPicPr>
          <p:cNvPr id="49155" name="Picture 5" descr="2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6372225" y="5157788"/>
            <a:ext cx="2159000" cy="1479550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56" name="Picture 6" descr="Великая хартия вольностей ГИЗ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1557338"/>
            <a:ext cx="2122488" cy="1597025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9157" name="Picture 7" descr="Рисунок1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1187450" y="3284538"/>
            <a:ext cx="1512888" cy="187166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58" name="Picture 8" descr="Рисунок2"/>
          <p:cNvPicPr>
            <a:picLocks noChangeAspect="1" noChangeArrowheads="1"/>
          </p:cNvPicPr>
          <p:nvPr/>
        </p:nvPicPr>
        <p:blipFill>
          <a:blip r:embed="rId6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2987675" y="3357563"/>
            <a:ext cx="989013" cy="187166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59" name="Picture 9" descr="1"/>
          <p:cNvPicPr>
            <a:picLocks noChangeAspect="1" noChangeArrowheads="1"/>
          </p:cNvPicPr>
          <p:nvPr/>
        </p:nvPicPr>
        <p:blipFill>
          <a:blip r:embed="rId7" cstate="print">
            <a:lum contrast="30000"/>
          </a:blip>
          <a:srcRect/>
          <a:stretch>
            <a:fillRect/>
          </a:stretch>
        </p:blipFill>
        <p:spPr bwMode="auto">
          <a:xfrm>
            <a:off x="6443663" y="3357563"/>
            <a:ext cx="2089150" cy="1557337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60" name="Picture 10" descr="Рисунок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250" y="5445125"/>
            <a:ext cx="2376488" cy="1196975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61" name="Picture 2" descr="C:\Users\1\Desktop\pic_2005725_22mn26s46mls10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6100" y="4365625"/>
            <a:ext cx="1527175" cy="2336800"/>
          </a:xfrm>
          <a:prstGeom prst="rect">
            <a:avLst/>
          </a:prstGeom>
          <a:noFill/>
          <a:ln w="571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62" name="Picture 12" descr="Англия и Франции в 11-14 веках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6100" y="1557338"/>
            <a:ext cx="1624013" cy="2376487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9163" name="Picture 13" descr="ag00317_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850" y="404813"/>
            <a:ext cx="11207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англичане считают  началом своих свобод?</a:t>
            </a:r>
            <a:endParaRPr lang="ru-RU" dirty="0"/>
          </a:p>
        </p:txBody>
      </p:sp>
      <p:pic>
        <p:nvPicPr>
          <p:cNvPr id="50178" name="Picture 4" descr="C:\Users\Ириша\Desktop\186-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268413"/>
            <a:ext cx="3016250" cy="4937125"/>
          </a:xfrm>
        </p:spPr>
      </p:pic>
      <p:pic>
        <p:nvPicPr>
          <p:cNvPr id="50179" name="Picture 5" descr="C:\Users\Ириша\Desktop\Ppalatta_lo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268413"/>
            <a:ext cx="3743325" cy="49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Продолжи фразу:</a:t>
            </a:r>
          </a:p>
        </p:txBody>
      </p:sp>
      <p:sp>
        <p:nvSpPr>
          <p:cNvPr id="52226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2227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2228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smtClean="0"/>
              <a:t>Сегодня на уроке я научился:</a:t>
            </a:r>
          </a:p>
          <a:p>
            <a:r>
              <a:rPr lang="ru-RU" smtClean="0"/>
              <a:t>- научился</a:t>
            </a:r>
          </a:p>
          <a:p>
            <a:r>
              <a:rPr lang="ru-RU" smtClean="0"/>
              <a:t>- было интересно</a:t>
            </a:r>
          </a:p>
          <a:p>
            <a:r>
              <a:rPr lang="ru-RU" smtClean="0"/>
              <a:t>- было трудно</a:t>
            </a:r>
          </a:p>
          <a:p>
            <a:r>
              <a:rPr lang="ru-RU" smtClean="0"/>
              <a:t>- мои ощущения</a:t>
            </a:r>
          </a:p>
          <a:p>
            <a:r>
              <a:rPr lang="ru-RU" smtClean="0"/>
              <a:t>- больше всего мне понравились задания…</a:t>
            </a:r>
          </a:p>
        </p:txBody>
      </p:sp>
      <p:sp>
        <p:nvSpPr>
          <p:cNvPr id="52229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>
                <a:latin typeface="Calibri" pitchFamily="34" charset="0"/>
              </a:rPr>
              <a:t>Today at the lesson</a:t>
            </a:r>
          </a:p>
          <a:p>
            <a:pPr>
              <a:buFont typeface="Wingdings 3" pitchFamily="18" charset="2"/>
              <a:buNone/>
            </a:pPr>
            <a:endParaRPr lang="en-US" smtClean="0">
              <a:latin typeface="Calibri" pitchFamily="34" charset="0"/>
            </a:endParaRPr>
          </a:p>
          <a:p>
            <a:r>
              <a:rPr lang="en-US" smtClean="0">
                <a:latin typeface="Calibri" pitchFamily="34" charset="0"/>
              </a:rPr>
              <a:t>I learnt…</a:t>
            </a:r>
          </a:p>
          <a:p>
            <a:r>
              <a:rPr lang="en-US" smtClean="0">
                <a:latin typeface="Calibri" pitchFamily="34" charset="0"/>
              </a:rPr>
              <a:t>It was interesting for me…</a:t>
            </a:r>
          </a:p>
          <a:p>
            <a:r>
              <a:rPr lang="en-US" smtClean="0">
                <a:latin typeface="Calibri" pitchFamily="34" charset="0"/>
              </a:rPr>
              <a:t>It was difficult…</a:t>
            </a:r>
          </a:p>
          <a:p>
            <a:r>
              <a:rPr lang="en-US" smtClean="0">
                <a:latin typeface="Calibri" pitchFamily="34" charset="0"/>
              </a:rPr>
              <a:t>I felt …</a:t>
            </a:r>
          </a:p>
          <a:p>
            <a:r>
              <a:rPr lang="en-US" smtClean="0">
                <a:latin typeface="Calibri" pitchFamily="34" charset="0"/>
              </a:rPr>
              <a:t>I liked most of all the work with…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120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ru-RU" dirty="0" smtClean="0"/>
              <a:t>§ 19, задание в рабочих тетрадях  № 2 «Сравните Генеральные штаты во Франции и английский парламент».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sz="8800" smtClean="0">
                <a:latin typeface="Arial" charset="0"/>
              </a:rPr>
              <a:t>Молодцы!</a:t>
            </a:r>
          </a:p>
        </p:txBody>
      </p:sp>
      <p:pic>
        <p:nvPicPr>
          <p:cNvPr id="1026" name="Picture 2" descr="&amp;Ncy;&amp;ocy;&amp;vcy;&amp;ocy;&amp;scy;&amp;tcy;&amp;i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071810"/>
            <a:ext cx="3429000" cy="1933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ppt/theme/themeOverride2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989</TotalTime>
  <Words>743</Words>
  <Application>Microsoft Office PowerPoint</Application>
  <PresentationFormat>Экран (4:3)</PresentationFormat>
  <Paragraphs>165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Начальная</vt:lpstr>
      <vt:lpstr>Слайд 1</vt:lpstr>
      <vt:lpstr>Что англичане считают  началом своих свобод</vt:lpstr>
      <vt:lpstr>?Проблема урока?</vt:lpstr>
      <vt:lpstr>Завоевание Англии   нормандским герцогом Вильгельмом</vt:lpstr>
      <vt:lpstr>Слайд 5</vt:lpstr>
      <vt:lpstr>    КНИГА СТРАШНОГО СУДА – перепись населения и земельных владений  Англии.</vt:lpstr>
      <vt:lpstr>Последствия нормандского завоевания Англии</vt:lpstr>
      <vt:lpstr>РОБИН ГУД – ГЕРОЙ  АНГЛИЙСКИХ БАЛЛАД</vt:lpstr>
      <vt:lpstr>Вопросы:</vt:lpstr>
      <vt:lpstr>Блиц-контроль: </vt:lpstr>
      <vt:lpstr>Слайд 11</vt:lpstr>
      <vt:lpstr>  РЕФОРМЫ Генриха II Плантагенета Работа с текстом учебника, стр. 160-161</vt:lpstr>
      <vt:lpstr>Физкультминутка. </vt:lpstr>
      <vt:lpstr>Иоанн Безземельный подписывает Великую хартию вольностей. 1215 г.</vt:lpstr>
      <vt:lpstr>Слайд 15</vt:lpstr>
      <vt:lpstr>Почему англичане считают Великую Хартию Вольностей гарантом гражданской свободы? </vt:lpstr>
      <vt:lpstr>Слайд 17</vt:lpstr>
      <vt:lpstr>Слайд 18</vt:lpstr>
      <vt:lpstr>Английский парламент</vt:lpstr>
      <vt:lpstr>Палата лордов</vt:lpstr>
      <vt:lpstr>Палата общин</vt:lpstr>
      <vt:lpstr>Слайд 22</vt:lpstr>
      <vt:lpstr>Общие черты и различия в истории Англии и Франции XI-XIV вв.</vt:lpstr>
      <vt:lpstr>Слайд 24</vt:lpstr>
      <vt:lpstr>?Проблема урока?</vt:lpstr>
      <vt:lpstr>РАСПОЛОЖИТЕ В ПОРЯДКЕ ПРАВЛЕНИЯ</vt:lpstr>
      <vt:lpstr>Слайд 27</vt:lpstr>
      <vt:lpstr>Слайд 28</vt:lpstr>
      <vt:lpstr>Слайд 29</vt:lpstr>
      <vt:lpstr>Слайд 30</vt:lpstr>
      <vt:lpstr>5. Установите соответствие: </vt:lpstr>
      <vt:lpstr>Слайд 32</vt:lpstr>
      <vt:lpstr>Сделайте выводы:</vt:lpstr>
      <vt:lpstr>Что англичане считают  началом своих свобод?</vt:lpstr>
      <vt:lpstr>Продолжи фразу: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англичане считают  началом своих свобод</dc:title>
  <dc:creator>Ириша</dc:creator>
  <cp:lastModifiedBy>Виктор</cp:lastModifiedBy>
  <cp:revision>92</cp:revision>
  <dcterms:created xsi:type="dcterms:W3CDTF">2014-01-11T10:37:39Z</dcterms:created>
  <dcterms:modified xsi:type="dcterms:W3CDTF">2019-12-02T06:02:55Z</dcterms:modified>
</cp:coreProperties>
</file>