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notesMasterIdLst>
    <p:notesMasterId r:id="rId25"/>
  </p:notesMasterIdLst>
  <p:handoutMasterIdLst>
    <p:handoutMasterId r:id="rId26"/>
  </p:handoutMasterIdLst>
  <p:sldIdLst>
    <p:sldId id="331" r:id="rId2"/>
    <p:sldId id="332" r:id="rId3"/>
    <p:sldId id="297" r:id="rId4"/>
    <p:sldId id="314" r:id="rId5"/>
    <p:sldId id="315" r:id="rId6"/>
    <p:sldId id="317" r:id="rId7"/>
    <p:sldId id="320" r:id="rId8"/>
    <p:sldId id="333" r:id="rId9"/>
    <p:sldId id="319" r:id="rId10"/>
    <p:sldId id="334" r:id="rId11"/>
    <p:sldId id="321" r:id="rId12"/>
    <p:sldId id="336" r:id="rId13"/>
    <p:sldId id="335" r:id="rId14"/>
    <p:sldId id="322" r:id="rId15"/>
    <p:sldId id="323" r:id="rId16"/>
    <p:sldId id="318" r:id="rId17"/>
    <p:sldId id="307" r:id="rId18"/>
    <p:sldId id="308" r:id="rId19"/>
    <p:sldId id="324" r:id="rId20"/>
    <p:sldId id="329" r:id="rId21"/>
    <p:sldId id="325" r:id="rId22"/>
    <p:sldId id="326" r:id="rId23"/>
    <p:sldId id="330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FF"/>
    <a:srgbClr val="FFFF99"/>
    <a:srgbClr val="FF3300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022" autoAdjust="0"/>
  </p:normalViewPr>
  <p:slideViewPr>
    <p:cSldViewPr>
      <p:cViewPr>
        <p:scale>
          <a:sx n="70" d="100"/>
          <a:sy n="70" d="100"/>
        </p:scale>
        <p:origin x="-138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22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22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22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1F749CA-C6BB-4419-BF86-026729C433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630644-9EB6-4AC3-B9F4-990668D3E43E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C6270-0381-4340-BF67-8E93F1A77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7399E4-F63C-48E6-B025-8920A698D2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9CF5E-6ECF-42C8-AF3D-6A90ADFE75B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61F849-5305-426E-86B3-E85C08BC79C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20B419-38E6-4B24-8A54-60055B351CA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473D1E-2F8C-48C4-9DE4-62D52CDF9F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AC0CA1-D4CF-4B23-B4F4-86160EB363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497DD4-9CA5-487D-80AD-A9DD5AE9331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591248-2201-4FBF-A30C-13673FA70A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1237FE-E406-441F-8CB5-B4F28F0FFB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4769-BA0D-4783-87B4-3EC3BFFEE0A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394729-9814-463B-B739-B170FA4DBB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2E7A2-D15E-459D-87A2-DA1CD1FC74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25F4E58-852D-4135-92BF-6A4ECF8E3F2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281ED0-F676-4F45-B3E2-93494F4675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</p:sldLayoutIdLst>
  <p:transition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lovecz.ru/images/big/5i_4_v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hyperlink" Target="http://www.clow.ru/a-world/1590-2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Проверка Д/З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2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 Назовите причины феодальной раздробленности Германии.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2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 В чем проявлялся рост независимости князей от императора? Приведите примеры завоеваний германских князей.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2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3. Кто такой Карл 1? Королем какого государства он был провозглашен ? Императором какого государства стал ?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4. Какой документ юридически оформил в Германии феодальную раздробленность ?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2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5. Охарактеризуйте Золотую буллу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2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6. Какая династия утвердилась в Германии в пер. пол 15 века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3" name="Rectangle 11"/>
          <p:cNvSpPr>
            <a:spLocks noGrp="1" noChangeArrowheads="1"/>
          </p:cNvSpPr>
          <p:nvPr>
            <p:ph type="title"/>
          </p:nvPr>
        </p:nvSpPr>
        <p:spPr>
          <a:xfrm>
            <a:off x="1000100" y="214290"/>
            <a:ext cx="7000924" cy="128588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kern="1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Основные понятия</a:t>
            </a:r>
          </a:p>
        </p:txBody>
      </p:sp>
      <p:sp>
        <p:nvSpPr>
          <p:cNvPr id="38925" name="Rectangle 13"/>
          <p:cNvSpPr>
            <a:spLocks noGrp="1" noChangeArrowheads="1"/>
          </p:cNvSpPr>
          <p:nvPr>
            <p:ph type="body" sz="half" idx="2"/>
          </p:nvPr>
        </p:nvSpPr>
        <p:spPr>
          <a:xfrm>
            <a:off x="642938" y="1928813"/>
            <a:ext cx="8339137" cy="4167187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54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Гуситы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54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Табориты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54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Умеренные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54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Церковный собор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54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Сейм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000" dirty="0">
              <a:solidFill>
                <a:schemeClr val="accent2"/>
              </a:solidFill>
            </a:endParaRPr>
          </a:p>
        </p:txBody>
      </p:sp>
      <p:pic>
        <p:nvPicPr>
          <p:cNvPr id="27650" name="Picture 2" descr="http://edu.kubannet.ru/dlrstore/11ea82bb-e33e-47ed-966d-de02b146e5d8/history/source/pic/rimskaya_imperiya_12-13_v.gif"/>
          <p:cNvPicPr>
            <a:picLocks noChangeAspect="1" noChangeArrowheads="1"/>
          </p:cNvPicPr>
          <p:nvPr/>
        </p:nvPicPr>
        <p:blipFill>
          <a:blip r:embed="rId2" cstate="print"/>
          <a:srcRect t="1921" r="-26300"/>
          <a:stretch>
            <a:fillRect/>
          </a:stretch>
        </p:blipFill>
        <p:spPr bwMode="auto">
          <a:xfrm>
            <a:off x="857224" y="0"/>
            <a:ext cx="9429816" cy="685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785786" y="2000240"/>
            <a:ext cx="78581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kern="1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Гуситское движение </a:t>
            </a:r>
          </a:p>
          <a:p>
            <a:pPr algn="ctr"/>
            <a:r>
              <a:rPr lang="ru-RU" sz="6600" kern="1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 Чехии</a:t>
            </a:r>
            <a:endParaRPr lang="ru-RU" sz="6600" kern="1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857224" y="1428736"/>
            <a:ext cx="79296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1. Чехия в XIV веке.</a:t>
            </a:r>
          </a:p>
          <a:p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2. Жизнь и смерть Яна Гуса.</a:t>
            </a:r>
          </a:p>
          <a:p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3. Начало вооруженной борьбы.  </a:t>
            </a:r>
          </a:p>
          <a:p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    Гуситы.</a:t>
            </a:r>
          </a:p>
          <a:p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4. Крестовые походы против гуситов.</a:t>
            </a:r>
          </a:p>
          <a:p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5. Народное войско. </a:t>
            </a:r>
          </a:p>
          <a:p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6. Итоги </a:t>
            </a:r>
            <a:r>
              <a:rPr lang="ru-RU" sz="3600" b="1" smtClean="0">
                <a:solidFill>
                  <a:schemeClr val="tx2"/>
                </a:solidFill>
                <a:latin typeface="+mj-lt"/>
              </a:rPr>
              <a:t>гуситского движения.</a:t>
            </a:r>
            <a:endParaRPr lang="ru-RU" sz="3600" b="1" dirty="0" smtClean="0">
              <a:solidFill>
                <a:schemeClr val="tx2"/>
              </a:solidFill>
              <a:latin typeface="+mj-lt"/>
            </a:endParaRPr>
          </a:p>
          <a:p>
            <a:r>
              <a:rPr lang="ru-RU" sz="3600" b="1" dirty="0" smtClean="0">
                <a:solidFill>
                  <a:schemeClr val="tx2"/>
                </a:solidFill>
                <a:latin typeface="+mj-lt"/>
              </a:rPr>
              <a:t>7. Значение гуситского движения.</a:t>
            </a:r>
            <a:endParaRPr lang="ru-RU" sz="3600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14678" y="285728"/>
            <a:ext cx="292895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План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6" descr="http://im6-tub.yandex.net/i?id=70546835&amp;tov=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785926"/>
            <a:ext cx="3013075" cy="4000500"/>
          </a:xfrm>
          <a:prstGeom prst="rect">
            <a:avLst/>
          </a:prstGeom>
          <a:noFill/>
          <a:ln w="63500" cmpd="tri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285852" y="285728"/>
            <a:ext cx="70009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000066"/>
                </a:solidFill>
                <a:latin typeface="+mj-lt"/>
              </a:rPr>
              <a:t>    Карл </a:t>
            </a:r>
            <a:r>
              <a:rPr lang="en-US" sz="5400" b="1" dirty="0" smtClean="0">
                <a:solidFill>
                  <a:srgbClr val="000066"/>
                </a:solidFill>
                <a:latin typeface="+mj-lt"/>
              </a:rPr>
              <a:t>IV</a:t>
            </a:r>
            <a:r>
              <a:rPr lang="ru-RU" sz="5400" b="1" dirty="0" smtClean="0">
                <a:solidFill>
                  <a:srgbClr val="000066"/>
                </a:solidFill>
                <a:latin typeface="+mj-lt"/>
              </a:rPr>
              <a:t> </a:t>
            </a:r>
            <a:r>
              <a:rPr lang="ru-RU" sz="4400" b="1" dirty="0" smtClean="0">
                <a:solidFill>
                  <a:srgbClr val="000066"/>
                </a:solidFill>
                <a:latin typeface="+mj-lt"/>
              </a:rPr>
              <a:t>(1346 – 1378)-</a:t>
            </a:r>
            <a:endParaRPr lang="ru-RU" sz="4400" b="1" dirty="0">
              <a:solidFill>
                <a:srgbClr val="000066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0496" y="2214554"/>
            <a:ext cx="47863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defRPr/>
            </a:pPr>
            <a:r>
              <a:rPr lang="ru-RU" sz="3200" b="1" dirty="0" smtClean="0">
                <a:solidFill>
                  <a:srgbClr val="000066"/>
                </a:solidFill>
                <a:latin typeface="+mj-lt"/>
              </a:rPr>
              <a:t>талантливый писатель,</a:t>
            </a: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defRPr/>
            </a:pPr>
            <a:r>
              <a:rPr lang="ru-RU" sz="3200" b="1" dirty="0" smtClean="0">
                <a:solidFill>
                  <a:srgbClr val="000066"/>
                </a:solidFill>
                <a:latin typeface="+mj-lt"/>
              </a:rPr>
              <a:t>богатый коллекционер, </a:t>
            </a: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defRPr/>
            </a:pPr>
            <a:r>
              <a:rPr lang="ru-RU" sz="3200" b="1" dirty="0" smtClean="0">
                <a:solidFill>
                  <a:srgbClr val="000066"/>
                </a:solidFill>
                <a:latin typeface="+mj-lt"/>
              </a:rPr>
              <a:t>основатель Пражского    </a:t>
            </a: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defRPr/>
            </a:pPr>
            <a:r>
              <a:rPr lang="ru-RU" sz="3200" b="1" dirty="0" smtClean="0">
                <a:solidFill>
                  <a:srgbClr val="000066"/>
                </a:solidFill>
                <a:latin typeface="+mj-lt"/>
              </a:rPr>
              <a:t>       университета,</a:t>
            </a: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defRPr/>
            </a:pPr>
            <a:r>
              <a:rPr lang="ru-RU" sz="3200" b="1" dirty="0" smtClean="0">
                <a:solidFill>
                  <a:srgbClr val="000066"/>
                </a:solidFill>
                <a:latin typeface="+mj-lt"/>
              </a:rPr>
              <a:t>покровитель искусства</a:t>
            </a:r>
            <a:endParaRPr lang="ru-RU" sz="3200" b="1" dirty="0">
              <a:solidFill>
                <a:srgbClr val="000066"/>
              </a:solidFill>
              <a:latin typeface="+mj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571876"/>
            <a:ext cx="4286280" cy="2589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 t="13930"/>
          <a:stretch>
            <a:fillRect/>
          </a:stretch>
        </p:blipFill>
        <p:spPr>
          <a:xfrm>
            <a:off x="4214810" y="357166"/>
            <a:ext cx="4357710" cy="2927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5" cstate="print"/>
          <a:srcRect l="18461" r="28330" b="8879"/>
          <a:stretch>
            <a:fillRect/>
          </a:stretch>
        </p:blipFill>
        <p:spPr bwMode="auto">
          <a:xfrm>
            <a:off x="571472" y="1000108"/>
            <a:ext cx="3500430" cy="4415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4429124" y="3214686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chemeClr val="tx2"/>
                </a:solidFill>
              </a:rPr>
              <a:t>Площадь старого города. Прага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6072206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chemeClr val="tx2"/>
                </a:solidFill>
              </a:rPr>
              <a:t>Карлов мост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8662" y="5429264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002060"/>
                </a:solidFill>
              </a:rPr>
              <a:t>Собор Святого Вита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smtClean="0"/>
              <a:t>Но был ли счастлив чешский народ в своей стране?</a:t>
            </a:r>
            <a:r>
              <a:rPr lang="ru-RU" sz="4000" dirty="0" smtClean="0"/>
              <a:t> </a:t>
            </a:r>
          </a:p>
          <a:p>
            <a:r>
              <a:rPr lang="ru-RU" sz="4000" b="1" dirty="0" smtClean="0"/>
              <a:t>Задание .</a:t>
            </a:r>
            <a:r>
              <a:rPr lang="ru-RU" sz="4000" dirty="0" smtClean="0"/>
              <a:t>Учебник, с. 200 последний абзац до пункта №2. прочитайте и ответьте на вопрос   </a:t>
            </a:r>
          </a:p>
          <a:p>
            <a:pPr lvl="0"/>
            <a:r>
              <a:rPr lang="ru-RU" b="1" dirty="0" smtClean="0"/>
              <a:t>Какие слои населения были недовольны своим положением и почему ?    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000232" y="357166"/>
            <a:ext cx="600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tx2"/>
                </a:solidFill>
                <a:latin typeface="+mj-lt"/>
              </a:rPr>
              <a:t>Ян Гус (1371 – 1415 гг.)</a:t>
            </a:r>
            <a:endParaRPr lang="ru-RU" sz="40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7" name="Picture 9" descr="pg_8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928794" y="1500174"/>
            <a:ext cx="5153891" cy="50260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err="1" smtClean="0"/>
              <a:t>Про́поведь</a:t>
            </a:r>
            <a:r>
              <a:rPr lang="ru-RU" sz="4000" dirty="0" smtClean="0"/>
              <a:t> - это распространение каких-либо идей или истин.</a:t>
            </a:r>
            <a:endParaRPr lang="ru-RU" sz="40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57158" y="2786058"/>
            <a:ext cx="85725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lnSpc>
                <a:spcPct val="90000"/>
              </a:lnSpc>
            </a:pPr>
            <a:r>
              <a:rPr lang="ru-RU" sz="3200" b="1" i="1" dirty="0" smtClean="0"/>
              <a:t>1.   Что в деятельности церкви не нравилось Яну Гусу? 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ru-RU" sz="3200" b="1" i="1" dirty="0" smtClean="0"/>
          </a:p>
          <a:p>
            <a:pPr marL="609600" indent="-609600">
              <a:lnSpc>
                <a:spcPct val="90000"/>
              </a:lnSpc>
            </a:pPr>
            <a:r>
              <a:rPr lang="ru-RU" sz="3200" b="1" i="1" dirty="0" smtClean="0"/>
              <a:t>2.  Кто, по мнению Яна Гуса, должен был управлять чехами? </a:t>
            </a:r>
            <a:endParaRPr lang="ru-RU" sz="32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1928794" y="500042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928662" y="285728"/>
            <a:ext cx="7286676" cy="218521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историческим источником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Проповедь Яна Гуса (начало 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XV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в.)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Реформы </a:t>
            </a:r>
            <a:r>
              <a:rPr lang="ru-RU" dirty="0" smtClean="0"/>
              <a:t>Яна Гуса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3600" dirty="0" smtClean="0"/>
              <a:t>С. 201-202 2 пункт , 3 абзац.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Реформа Яна Гуса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i="1" dirty="0" smtClean="0"/>
              <a:t>отнять у церкви ее богатства, </a:t>
            </a:r>
            <a:endParaRPr lang="ru-RU" dirty="0" smtClean="0"/>
          </a:p>
          <a:p>
            <a:pPr lvl="0"/>
            <a:r>
              <a:rPr lang="ru-RU" i="1" dirty="0" smtClean="0"/>
              <a:t>отобрать земли у епископов и монастырей;</a:t>
            </a:r>
            <a:endParaRPr lang="ru-RU" dirty="0" smtClean="0"/>
          </a:p>
          <a:p>
            <a:pPr lvl="0"/>
            <a:r>
              <a:rPr lang="ru-RU" i="1" dirty="0" smtClean="0"/>
              <a:t>отменить плату за обряды, а богослужение проводить на родном языке.</a:t>
            </a:r>
            <a:endParaRPr lang="ru-RU" dirty="0" smtClean="0"/>
          </a:p>
          <a:p>
            <a:pPr lvl="0"/>
            <a:r>
              <a:rPr lang="ru-RU" i="1" dirty="0" smtClean="0"/>
              <a:t>Гус сам разработал грамматику чешского языка. </a:t>
            </a:r>
            <a:endParaRPr lang="ru-RU" dirty="0" smtClean="0"/>
          </a:p>
          <a:p>
            <a:pPr lvl="0"/>
            <a:r>
              <a:rPr lang="ru-RU" i="1" dirty="0" smtClean="0"/>
              <a:t>В Чехии должна быть своя церковь, подчиненная не папе, а королю. </a:t>
            </a:r>
            <a:endParaRPr lang="ru-RU" dirty="0" smtClean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 descr="Картинка 2 из 20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1395" r="4018"/>
          <a:stretch>
            <a:fillRect/>
          </a:stretch>
        </p:blipFill>
        <p:spPr bwMode="auto">
          <a:xfrm>
            <a:off x="55219" y="0"/>
            <a:ext cx="908878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42910" y="1428736"/>
            <a:ext cx="7964513" cy="49609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285852" y="571480"/>
            <a:ext cx="6715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+mj-lt"/>
              </a:rPr>
              <a:t>Казнь Яна Гуса (6 июля 1415 г.)</a:t>
            </a:r>
            <a:endParaRPr lang="ru-RU" sz="3600" dirty="0">
              <a:latin typeface="+mj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857224" y="214290"/>
            <a:ext cx="7572428" cy="926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i="1" dirty="0" smtClean="0">
                <a:solidFill>
                  <a:srgbClr val="FF0000"/>
                </a:solidFill>
                <a:latin typeface="+mj-lt"/>
              </a:rPr>
              <a:t>1419 г. – восстание в Праге </a:t>
            </a:r>
            <a:r>
              <a:rPr lang="ru-RU" sz="4000" dirty="0" smtClean="0">
                <a:solidFill>
                  <a:srgbClr val="FF0000"/>
                </a:solidFill>
              </a:rPr>
              <a:t>  </a:t>
            </a:r>
            <a:r>
              <a:rPr lang="ru-RU" sz="4000" b="1" dirty="0" smtClean="0">
                <a:latin typeface="+mj-lt"/>
              </a:rPr>
              <a:t>Гуситские войны  (1419 -1434)</a:t>
            </a:r>
          </a:p>
          <a:p>
            <a:pPr algn="ctr">
              <a:spcBef>
                <a:spcPct val="50000"/>
              </a:spcBef>
            </a:pPr>
            <a:endParaRPr lang="ru-RU" sz="4000" b="1" dirty="0" smtClean="0">
              <a:solidFill>
                <a:srgbClr val="FF0000"/>
              </a:solidFill>
              <a:latin typeface="+mj-lt"/>
            </a:endParaRPr>
          </a:p>
          <a:p>
            <a:pPr algn="ctr">
              <a:spcBef>
                <a:spcPct val="50000"/>
              </a:spcBef>
            </a:pPr>
            <a:endParaRPr lang="ru-RU" sz="4000" b="1" dirty="0" smtClean="0">
              <a:solidFill>
                <a:srgbClr val="FF0000"/>
              </a:solidFill>
              <a:latin typeface="+mj-lt"/>
            </a:endParaRPr>
          </a:p>
          <a:p>
            <a:pPr algn="ctr">
              <a:spcBef>
                <a:spcPct val="50000"/>
              </a:spcBef>
            </a:pPr>
            <a:r>
              <a:rPr lang="ru-RU" sz="4000" dirty="0" smtClean="0">
                <a:solidFill>
                  <a:srgbClr val="FF0000"/>
                </a:solidFill>
              </a:rPr>
              <a:t>            </a:t>
            </a:r>
          </a:p>
          <a:p>
            <a:pPr algn="ctr">
              <a:spcBef>
                <a:spcPct val="50000"/>
              </a:spcBef>
            </a:pPr>
            <a:endParaRPr lang="ru-RU" sz="3200" dirty="0" smtClean="0">
              <a:solidFill>
                <a:srgbClr val="FF0000"/>
              </a:solidFill>
            </a:endParaRPr>
          </a:p>
          <a:p>
            <a:pPr algn="ctr">
              <a:spcBef>
                <a:spcPct val="50000"/>
              </a:spcBef>
            </a:pPr>
            <a:endParaRPr lang="ru-RU" sz="3200" dirty="0" smtClean="0">
              <a:solidFill>
                <a:srgbClr val="FF0000"/>
              </a:solidFill>
            </a:endParaRPr>
          </a:p>
          <a:p>
            <a:pPr algn="ctr">
              <a:spcBef>
                <a:spcPct val="50000"/>
              </a:spcBef>
            </a:pPr>
            <a:endParaRPr lang="ru-RU" sz="3200" dirty="0" smtClean="0">
              <a:solidFill>
                <a:srgbClr val="FF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ru-RU" sz="3200" b="1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ru-RU" sz="3200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spcBef>
                <a:spcPct val="50000"/>
              </a:spcBef>
            </a:pPr>
            <a:endParaRPr lang="ru-RU" sz="3200" dirty="0" smtClean="0">
              <a:solidFill>
                <a:srgbClr val="FF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ru-RU" sz="3200" dirty="0" smtClean="0">
                <a:solidFill>
                  <a:srgbClr val="FF0000"/>
                </a:solidFill>
              </a:rPr>
              <a:t>   </a:t>
            </a:r>
            <a:endParaRPr lang="ru-RU" sz="3200" dirty="0">
              <a:solidFill>
                <a:srgbClr val="FF0000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rot="5400000">
            <a:off x="2428860" y="5000636"/>
            <a:ext cx="928694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1785918" y="4357694"/>
            <a:ext cx="5500726" cy="5715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 стрелкой 18"/>
          <p:cNvCxnSpPr/>
          <p:nvPr/>
        </p:nvCxnSpPr>
        <p:spPr>
          <a:xfrm rot="16200000" flipH="1">
            <a:off x="6072198" y="5143512"/>
            <a:ext cx="857256" cy="42862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71736" y="4357694"/>
            <a:ext cx="435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atin typeface="+mj-lt"/>
              </a:rPr>
              <a:t>Гуситское  движение</a:t>
            </a:r>
            <a:endParaRPr lang="ru-RU" sz="3200" b="1" i="1" dirty="0">
              <a:latin typeface="+mj-lt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28662" y="5857892"/>
            <a:ext cx="3500462" cy="5715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214942" y="5857892"/>
            <a:ext cx="3214710" cy="5715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1142976" y="5786454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+mj-lt"/>
              </a:rPr>
              <a:t>умеренные</a:t>
            </a:r>
            <a:endParaRPr lang="ru-RU" sz="3200" dirty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57818" y="5786454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+mj-lt"/>
              </a:rPr>
              <a:t>табориты</a:t>
            </a:r>
            <a:endParaRPr lang="ru-RU" sz="3200" dirty="0">
              <a:latin typeface="+mj-lt"/>
            </a:endParaRPr>
          </a:p>
        </p:txBody>
      </p:sp>
      <p:pic>
        <p:nvPicPr>
          <p:cNvPr id="15" name="Picture 13"/>
          <p:cNvPicPr>
            <a:picLocks noChangeAspect="1" noChangeArrowheads="1"/>
          </p:cNvPicPr>
          <p:nvPr/>
        </p:nvPicPr>
        <p:blipFill>
          <a:blip r:embed="rId3" cstate="print"/>
          <a:srcRect l="26562" t="37500" r="28906" b="23958"/>
          <a:stretch>
            <a:fillRect/>
          </a:stretch>
        </p:blipFill>
        <p:spPr>
          <a:xfrm>
            <a:off x="2571736" y="1571612"/>
            <a:ext cx="4071966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71538" y="428604"/>
            <a:ext cx="750099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chemeClr val="tx2"/>
                </a:solidFill>
                <a:latin typeface="+mj-lt"/>
              </a:rPr>
              <a:t>Состав и цели таборитов и умеренных</a:t>
            </a:r>
            <a:endParaRPr lang="ru-RU" sz="3400" dirty="0">
              <a:solidFill>
                <a:schemeClr val="tx2"/>
              </a:solidFill>
              <a:latin typeface="+mj-lt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28662" y="1714487"/>
          <a:ext cx="7548594" cy="4214843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143272"/>
                <a:gridCol w="2214578"/>
                <a:gridCol w="2190744"/>
              </a:tblGrid>
              <a:tr h="102378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Что сравнивать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Табориты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Умеренные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</a:tr>
              <a:tr h="168428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1. Какие слои населения входили?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</a:tr>
              <a:tr h="150677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2. Какие цели преследовали?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00" y="357166"/>
            <a:ext cx="77867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chemeClr val="tx2"/>
                </a:solidFill>
                <a:latin typeface="+mj-lt"/>
              </a:rPr>
              <a:t>Состав и цели таборитов и умеренных</a:t>
            </a:r>
            <a:endParaRPr lang="ru-RU" sz="3400" dirty="0">
              <a:solidFill>
                <a:schemeClr val="tx2"/>
              </a:solidFill>
              <a:latin typeface="+mj-lt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85786" y="1714488"/>
          <a:ext cx="7548594" cy="462042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857520"/>
                <a:gridCol w="2428892"/>
                <a:gridCol w="2262182"/>
              </a:tblGrid>
              <a:tr h="102378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Что сравнивать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Табориты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Умеренные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</a:tr>
              <a:tr h="13336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1. Какие слои населения входили?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крестьяне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горожане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бедные рыцари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зажиточные бюргеры,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феодалы (паны)</a:t>
                      </a:r>
                    </a:p>
                  </a:txBody>
                  <a:tcPr horzOverflow="overflow"/>
                </a:tc>
              </a:tr>
              <a:tr h="150677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2. Какие цели преследовали?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уничтожить частную собственность, повинности, налоги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упразднить привилегии и землевладения церкви, упростить обряды, богослужение на чешском языке</a:t>
                      </a:r>
                    </a:p>
                  </a:txBody>
                  <a:tcPr horzOverflow="overflow"/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28" name="Rectangle 36"/>
          <p:cNvSpPr>
            <a:spLocks noChangeArrowheads="1"/>
          </p:cNvSpPr>
          <p:nvPr/>
        </p:nvSpPr>
        <p:spPr bwMode="auto">
          <a:xfrm>
            <a:off x="214282" y="188913"/>
            <a:ext cx="8715436" cy="71913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000" b="1" i="1" dirty="0"/>
              <a:t>В чем секрет побед гуситов над крестоносцами?</a:t>
            </a:r>
          </a:p>
        </p:txBody>
      </p:sp>
      <p:pic>
        <p:nvPicPr>
          <p:cNvPr id="84996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clrChange>
              <a:clrFrom>
                <a:srgbClr val="FAFBFD"/>
              </a:clrFrom>
              <a:clrTo>
                <a:srgbClr val="FAFBFD">
                  <a:alpha val="0"/>
                </a:srgbClr>
              </a:clrTo>
            </a:clrChange>
            <a:lum bright="-12000" contrast="66000"/>
          </a:blip>
          <a:srcRect/>
          <a:stretch>
            <a:fillRect/>
          </a:stretch>
        </p:blipFill>
        <p:spPr>
          <a:xfrm>
            <a:off x="468313" y="1557338"/>
            <a:ext cx="2303462" cy="1654175"/>
          </a:xfrm>
          <a:noFill/>
          <a:ln/>
        </p:spPr>
      </p:pic>
      <p:pic>
        <p:nvPicPr>
          <p:cNvPr id="84998" name="Picture 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clrChange>
              <a:clrFrom>
                <a:srgbClr val="EEF4F5"/>
              </a:clrFrom>
              <a:clrTo>
                <a:srgbClr val="EEF4F5">
                  <a:alpha val="0"/>
                </a:srgbClr>
              </a:clrTo>
            </a:clrChange>
            <a:lum bright="-12000" contrast="42000"/>
          </a:blip>
          <a:srcRect/>
          <a:stretch>
            <a:fillRect/>
          </a:stretch>
        </p:blipFill>
        <p:spPr>
          <a:xfrm>
            <a:off x="3419475" y="1557338"/>
            <a:ext cx="2087563" cy="1655762"/>
          </a:xfrm>
          <a:noFill/>
          <a:ln/>
        </p:spPr>
      </p:pic>
      <p:pic>
        <p:nvPicPr>
          <p:cNvPr id="85001" name="Picture 9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clrChange>
              <a:clrFrom>
                <a:srgbClr val="20190D"/>
              </a:clrFrom>
              <a:clrTo>
                <a:srgbClr val="20190D">
                  <a:alpha val="0"/>
                </a:srgbClr>
              </a:clrTo>
            </a:clrChange>
            <a:lum bright="-12000" contrast="36000"/>
          </a:blip>
          <a:srcRect/>
          <a:stretch>
            <a:fillRect/>
          </a:stretch>
        </p:blipFill>
        <p:spPr>
          <a:xfrm>
            <a:off x="6011863" y="1557338"/>
            <a:ext cx="2663825" cy="1757362"/>
          </a:xfrm>
          <a:noFill/>
          <a:ln/>
        </p:spPr>
      </p:pic>
      <p:sp>
        <p:nvSpPr>
          <p:cNvPr id="85005" name="Text Box 13"/>
          <p:cNvSpPr txBox="1">
            <a:spLocks noChangeArrowheads="1"/>
          </p:cNvSpPr>
          <p:nvPr/>
        </p:nvSpPr>
        <p:spPr bwMode="auto">
          <a:xfrm>
            <a:off x="1908175" y="1052513"/>
            <a:ext cx="525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/>
              <a:t>Оружие  и  повозка  гуситов</a:t>
            </a:r>
          </a:p>
        </p:txBody>
      </p:sp>
      <p:pic>
        <p:nvPicPr>
          <p:cNvPr id="85019" name="Picture 27" descr="Рисунок1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 l="1910" r="945" b="2682"/>
          <a:stretch>
            <a:fillRect/>
          </a:stretch>
        </p:blipFill>
        <p:spPr>
          <a:xfrm>
            <a:off x="2484438" y="3786189"/>
            <a:ext cx="6191250" cy="2738435"/>
          </a:xfrm>
          <a:noFill/>
          <a:ln/>
        </p:spPr>
      </p:pic>
      <p:sp>
        <p:nvSpPr>
          <p:cNvPr id="85023" name="Rectangle 31"/>
          <p:cNvSpPr>
            <a:spLocks noChangeArrowheads="1"/>
          </p:cNvSpPr>
          <p:nvPr/>
        </p:nvSpPr>
        <p:spPr bwMode="auto">
          <a:xfrm>
            <a:off x="179388" y="4357694"/>
            <a:ext cx="23050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Армия  гуситов </a:t>
            </a:r>
          </a:p>
          <a:p>
            <a:pPr algn="ctr"/>
            <a:r>
              <a:rPr lang="ru-RU" sz="2400" b="1" dirty="0"/>
              <a:t> в  походе</a:t>
            </a:r>
          </a:p>
        </p:txBody>
      </p:sp>
      <p:sp>
        <p:nvSpPr>
          <p:cNvPr id="85024" name="Text Box 32"/>
          <p:cNvSpPr txBox="1">
            <a:spLocks noChangeArrowheads="1"/>
          </p:cNvSpPr>
          <p:nvPr/>
        </p:nvSpPr>
        <p:spPr bwMode="auto">
          <a:xfrm>
            <a:off x="179388" y="3213100"/>
            <a:ext cx="26638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 dirty="0"/>
              <a:t>рогатина;  палка;  палица; копье</a:t>
            </a:r>
          </a:p>
        </p:txBody>
      </p:sp>
      <p:sp>
        <p:nvSpPr>
          <p:cNvPr id="85025" name="Text Box 33"/>
          <p:cNvSpPr txBox="1">
            <a:spLocks noChangeArrowheads="1"/>
          </p:cNvSpPr>
          <p:nvPr/>
        </p:nvSpPr>
        <p:spPr bwMode="auto">
          <a:xfrm>
            <a:off x="2928926" y="3071810"/>
            <a:ext cx="32861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200" b="1" dirty="0"/>
              <a:t>    </a:t>
            </a:r>
            <a:r>
              <a:rPr lang="ru-RU" sz="1800" b="1" dirty="0" err="1"/>
              <a:t>кропач</a:t>
            </a:r>
            <a:r>
              <a:rPr lang="ru-RU" sz="1800" b="1" dirty="0"/>
              <a:t>;  самострел;  </a:t>
            </a:r>
            <a:r>
              <a:rPr lang="ru-RU" sz="1800" b="1" dirty="0" smtClean="0"/>
              <a:t>ручница</a:t>
            </a:r>
            <a:endParaRPr lang="ru-RU" sz="1800" b="1" dirty="0"/>
          </a:p>
        </p:txBody>
      </p:sp>
      <p:sp>
        <p:nvSpPr>
          <p:cNvPr id="85026" name="Text Box 34"/>
          <p:cNvSpPr txBox="1">
            <a:spLocks noChangeArrowheads="1"/>
          </p:cNvSpPr>
          <p:nvPr/>
        </p:nvSpPr>
        <p:spPr bwMode="auto">
          <a:xfrm>
            <a:off x="6443663" y="3284538"/>
            <a:ext cx="18002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b="1" dirty="0"/>
              <a:t>             </a:t>
            </a:r>
            <a:r>
              <a:rPr lang="ru-RU" sz="1800" b="1" dirty="0"/>
              <a:t>повозка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/>
        </p:spPr>
      </p:pic>
      <p:pic>
        <p:nvPicPr>
          <p:cNvPr id="5" name="Picture 4" descr="Картинка 10 из 13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428860" cy="3607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42844" y="3071810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+mj-lt"/>
              </a:rPr>
              <a:t>Ян  Жижка</a:t>
            </a:r>
            <a:endParaRPr lang="ru-RU" sz="32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142976" y="357166"/>
            <a:ext cx="7286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latin typeface="+mj-lt"/>
              </a:rPr>
              <a:t>Итоги  гуситского  движения</a:t>
            </a:r>
            <a:endParaRPr lang="ru-RU" sz="3600" i="1" dirty="0"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1357298"/>
            <a:ext cx="4572032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800" dirty="0" smtClean="0">
                <a:latin typeface="+mj-lt"/>
              </a:rPr>
              <a:t>Утверждение гуситской церкви </a:t>
            </a:r>
            <a:r>
              <a:rPr lang="ru-RU" sz="2400" dirty="0" smtClean="0">
                <a:latin typeface="+mj-lt"/>
              </a:rPr>
              <a:t>(у части населения)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endParaRPr lang="ru-RU" sz="2800" dirty="0" smtClean="0">
              <a:latin typeface="+mj-lt"/>
            </a:endParaRP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800" dirty="0" smtClean="0">
                <a:latin typeface="+mj-lt"/>
              </a:rPr>
              <a:t>Утрата церковью части земель и богатств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endParaRPr lang="ru-RU" sz="2800" dirty="0" smtClean="0">
              <a:latin typeface="+mj-lt"/>
            </a:endParaRP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800" dirty="0" smtClean="0">
                <a:latin typeface="+mj-lt"/>
              </a:rPr>
              <a:t>Временное ослабление феодального гнета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endParaRPr lang="ru-RU" sz="2800" dirty="0" smtClean="0">
              <a:latin typeface="+mj-lt"/>
            </a:endParaRP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800" dirty="0" smtClean="0">
                <a:latin typeface="+mj-lt"/>
              </a:rPr>
              <a:t>Изгнание немецкого населения из городов Чехии</a:t>
            </a:r>
            <a:endParaRPr lang="ru-RU" sz="2800" dirty="0">
              <a:latin typeface="+mj-lt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072066" y="1357298"/>
            <a:ext cx="369887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0"/>
            <a:ext cx="871381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357158" y="285728"/>
            <a:ext cx="8786842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Спасибо  за  работу!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1932</TotalTime>
  <Words>486</Words>
  <Application>Microsoft Office PowerPoint</Application>
  <PresentationFormat>Экран (4:3)</PresentationFormat>
  <Paragraphs>103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Проверка Д/З</vt:lpstr>
      <vt:lpstr>Слайд 2</vt:lpstr>
      <vt:lpstr>Основные понятия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Реформы Яна Гуса</vt:lpstr>
      <vt:lpstr>Реформа Яна Гуса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B&amp;S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 Computer</dc:creator>
  <cp:lastModifiedBy>Виктор</cp:lastModifiedBy>
  <cp:revision>108</cp:revision>
  <dcterms:created xsi:type="dcterms:W3CDTF">2007-11-14T16:58:02Z</dcterms:created>
  <dcterms:modified xsi:type="dcterms:W3CDTF">2022-12-16T09:45:28Z</dcterms:modified>
</cp:coreProperties>
</file>