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76" r:id="rId4"/>
    <p:sldId id="259" r:id="rId5"/>
    <p:sldId id="260" r:id="rId6"/>
    <p:sldId id="261" r:id="rId7"/>
    <p:sldId id="274" r:id="rId8"/>
    <p:sldId id="265" r:id="rId9"/>
    <p:sldId id="263" r:id="rId10"/>
    <p:sldId id="277" r:id="rId11"/>
    <p:sldId id="275" r:id="rId12"/>
    <p:sldId id="266" r:id="rId13"/>
    <p:sldId id="267" r:id="rId14"/>
    <p:sldId id="268" r:id="rId15"/>
    <p:sldId id="269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701D6A8-7823-4142-9FC9-F03DD72288A3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5043EAE-B27C-4342-8A1B-3BF246762CC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365246"/>
          </a:xfrm>
        </p:spPr>
        <p:txBody>
          <a:bodyPr anchor="ctr">
            <a:normAutofit/>
          </a:bodyPr>
          <a:lstStyle/>
          <a:p>
            <a:pPr algn="ctr"/>
            <a:r>
              <a:rPr lang="ru-RU" sz="7200" b="1" i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b="1" i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7200" b="1" i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Новгородская </a:t>
            </a:r>
            <a:br>
              <a:rPr lang="ru-RU" sz="7200" b="1" i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7200" b="1" i="1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республика</a:t>
            </a:r>
            <a:endParaRPr lang="ru-RU" sz="7200" b="1" i="1" dirty="0"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5157192"/>
            <a:ext cx="7233712" cy="528464"/>
          </a:xfrm>
        </p:spPr>
        <p:txBody>
          <a:bodyPr>
            <a:normAutofit/>
          </a:bodyPr>
          <a:lstStyle/>
          <a:p>
            <a:pPr algn="r"/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rusich.moy.su/_nw/20/551115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642918"/>
            <a:ext cx="4191000" cy="5553076"/>
          </a:xfrm>
          <a:prstGeom prst="rect">
            <a:avLst/>
          </a:prstGeom>
          <a:noFill/>
        </p:spPr>
      </p:pic>
      <p:pic>
        <p:nvPicPr>
          <p:cNvPr id="20484" name="Picture 4" descr="http://www.russiancity.ru/pictures/nov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285728"/>
            <a:ext cx="2457450" cy="3000376"/>
          </a:xfrm>
          <a:prstGeom prst="rect">
            <a:avLst/>
          </a:prstGeom>
          <a:noFill/>
        </p:spPr>
      </p:pic>
      <p:pic>
        <p:nvPicPr>
          <p:cNvPr id="20486" name="Picture 6" descr="http://www.fortuna-travel.ru/html/images/rus-valday_clip_image0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214686"/>
            <a:ext cx="4624431" cy="342900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285720" y="928670"/>
            <a:ext cx="1557310" cy="7143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Герб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Новгорода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4282" y="6215082"/>
            <a:ext cx="2714644" cy="35719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Новгородский Кремль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4450824"/>
          </a:xfrm>
        </p:spPr>
        <p:txBody>
          <a:bodyPr>
            <a:normAutofit/>
          </a:bodyPr>
          <a:lstStyle/>
          <a:p>
            <a:pPr algn="ctr"/>
            <a:r>
              <a:rPr lang="ru-RU" b="1" u="sng" dirty="0" smtClean="0">
                <a:effectLst/>
              </a:rPr>
              <a:t>Почему </a:t>
            </a:r>
            <a:r>
              <a:rPr lang="ru-RU" b="1" u="sng" dirty="0">
                <a:effectLst/>
              </a:rPr>
              <a:t>Новгородское княжество называют республикой</a:t>
            </a:r>
            <a:r>
              <a:rPr lang="ru-RU" b="1" u="sng" dirty="0" smtClean="0">
                <a:effectLst/>
              </a:rPr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3507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hram-troicy.prihod.ru/users/67/1167/editor_files/image/254_(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0"/>
            <a:ext cx="6184655" cy="6715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ozvezdie-tour.ru/articles_files/novgorodskaya_respublika/image00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8596" y="214290"/>
            <a:ext cx="4896000" cy="6435588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5580112" y="253093"/>
            <a:ext cx="3214710" cy="635798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00" dirty="0" smtClean="0">
                <a:latin typeface="Times New Roman" panose="02020603050405020304" pitchFamily="18" charset="0"/>
                <a:cs typeface="Times New Roman" pitchFamily="18" charset="0"/>
              </a:rPr>
              <a:t>Новгородская земля расположена на северо-западе Руси, от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Финского залива до Уральских гор, от Северного ледовитого океана до верховьев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Волги,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т.е. весь север Европейской части современной России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1714480" y="1285860"/>
            <a:ext cx="4900618" cy="3992563"/>
          </a:xfrm>
        </p:spPr>
        <p:txBody>
          <a:bodyPr>
            <a:normAutofit fontScale="92500" lnSpcReduction="10000"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Основные занятия: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животноводство, огородничество, охота, в т.ч. на пушного зверя, рыболовство,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ремёсла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бортничество, собирательство, </a:t>
            </a: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торговля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 т.ч. с иностранными странами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http://s019.radikal.ru/i634/1303/1c/5d31934e0e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238010" cy="3143272"/>
          </a:xfrm>
          <a:prstGeom prst="rect">
            <a:avLst/>
          </a:prstGeom>
          <a:noFill/>
        </p:spPr>
      </p:pic>
      <p:pic>
        <p:nvPicPr>
          <p:cNvPr id="18436" name="Picture 4" descr="http://www.rusizn.ru/images/ist/ist30/30_06_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2034" y="3429000"/>
            <a:ext cx="2671966" cy="3214710"/>
          </a:xfrm>
          <a:prstGeom prst="rect">
            <a:avLst/>
          </a:prstGeom>
          <a:noFill/>
        </p:spPr>
      </p:pic>
      <p:pic>
        <p:nvPicPr>
          <p:cNvPr id="18440" name="Picture 8" descr="http://f.mypage.ru/ac5f3f70a466c40e1d48cb31935f4bb0_94f413aee27f793e59cb286c9e15772c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4282" y="4572008"/>
            <a:ext cx="2833931" cy="2071702"/>
          </a:xfrm>
          <a:prstGeom prst="rect">
            <a:avLst/>
          </a:prstGeom>
          <a:noFill/>
        </p:spPr>
      </p:pic>
      <p:pic>
        <p:nvPicPr>
          <p:cNvPr id="18442" name="Picture 10" descr="http://www.xlegio.ru/netcat_files/Image/fleet/NovgorodskoeVessel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00826" y="214290"/>
            <a:ext cx="2456535" cy="2071678"/>
          </a:xfrm>
          <a:prstGeom prst="rect">
            <a:avLst/>
          </a:prstGeom>
          <a:noFill/>
        </p:spPr>
      </p:pic>
      <p:pic>
        <p:nvPicPr>
          <p:cNvPr id="18444" name="Picture 12" descr="http://www.newizv.ru/images/photos/other/20110807215040_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868" y="5143512"/>
            <a:ext cx="2381250" cy="1524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algn="ctr"/>
            <a:r>
              <a:rPr lang="ru-RU" sz="2000" dirty="0" smtClean="0"/>
              <a:t>.</a:t>
            </a:r>
          </a:p>
          <a:p>
            <a:pPr algn="ctr"/>
            <a:endParaRPr lang="ru-RU" dirty="0"/>
          </a:p>
        </p:txBody>
      </p:sp>
      <p:pic>
        <p:nvPicPr>
          <p:cNvPr id="1026" name="Picture 2" descr="http://centr-intellect.ru/wp-content/uploads/2016/06/%D0%90.%D0%9C.%D0%92%D0%B0%D1%81%D0%BD%D0%B5%D1%86%D0%BE%D0%B2-1024x7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323528" y="764704"/>
            <a:ext cx="8230501" cy="5819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2699792" y="292231"/>
            <a:ext cx="3762004" cy="703465"/>
          </a:xfrm>
          <a:prstGeom prst="roundRect">
            <a:avLst>
              <a:gd name="adj" fmla="val 20514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Новгородский торг</a:t>
            </a:r>
            <a:br>
              <a:rPr lang="ru-RU" sz="2400" dirty="0">
                <a:ln w="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ru-RU" sz="2000" dirty="0" smtClean="0">
                <a:ln w="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художник Васнецов </a:t>
            </a:r>
            <a:r>
              <a:rPr lang="ru-RU" sz="2000" dirty="0">
                <a:ln w="0"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А.М</a:t>
            </a:r>
          </a:p>
        </p:txBody>
      </p:sp>
    </p:spTree>
    <p:extLst>
      <p:ext uri="{BB962C8B-B14F-4D97-AF65-F5344CB8AC3E}">
        <p14:creationId xmlns:p14="http://schemas.microsoft.com/office/powerpoint/2010/main" xmlns="" val="272191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runivers.ru/upload/iblock/e3f/Veche_4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793" y="-49511"/>
            <a:ext cx="8979207" cy="6920282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1043608" y="116632"/>
            <a:ext cx="4320480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Новгородское вече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</a:rPr>
              <a:t>х</a:t>
            </a:r>
            <a:r>
              <a:rPr lang="ru-RU" sz="2000" b="1" dirty="0" smtClean="0">
                <a:solidFill>
                  <a:schemeClr val="tx1"/>
                </a:solidFill>
              </a:rPr>
              <a:t>удожник Васнецов А.М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571736" y="214290"/>
            <a:ext cx="4357718" cy="50006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Управление в Новгороде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57422" y="1142984"/>
            <a:ext cx="3929090" cy="5715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Вече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– народное собрание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392878" y="1643050"/>
            <a:ext cx="1893106" cy="28218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-72106" y="4464851"/>
            <a:ext cx="2678546" cy="18573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Князь</a:t>
            </a: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3428992" y="1714488"/>
            <a:ext cx="6158" cy="5715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1798162" y="2250273"/>
            <a:ext cx="2928958" cy="192882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Посадник</a:t>
            </a: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430050" y="1786720"/>
            <a:ext cx="278800" cy="15312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4699600" y="3317984"/>
            <a:ext cx="2286016" cy="3143272"/>
          </a:xfrm>
          <a:prstGeom prst="roundRect">
            <a:avLst>
              <a:gd name="adj" fmla="val 28626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Тысяцкий</a:t>
            </a: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 стрелкой 18"/>
          <p:cNvCxnSpPr>
            <a:stCxn id="6" idx="3"/>
          </p:cNvCxnSpPr>
          <p:nvPr/>
        </p:nvCxnSpPr>
        <p:spPr>
          <a:xfrm>
            <a:off x="6286512" y="1428736"/>
            <a:ext cx="500066" cy="2143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6858016" y="1496315"/>
            <a:ext cx="2143140" cy="278608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Владыка</a:t>
            </a: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://lemur59.ru/sites/default/files/images/%D0%B2%D0%BE%D0%B8%D0%BD%D1%8B%20%D0%BD%D0%BE%D0%B2%D0%B3%D0%BE%D1%80%D0%BE%D0%B4%D0%B0(2)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02972" y="4464851"/>
            <a:ext cx="999084" cy="2317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571736" y="214290"/>
            <a:ext cx="4357718" cy="50006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Управление в Новгороде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57422" y="1142984"/>
            <a:ext cx="3929090" cy="5715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Вече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– народное собрание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392878" y="1643050"/>
            <a:ext cx="1893106" cy="28218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-72106" y="4464851"/>
            <a:ext cx="2678546" cy="18573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Князь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оеначальник, судебный арбитр совместно с посадником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3428992" y="1714488"/>
            <a:ext cx="6158" cy="5715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1798162" y="2250273"/>
            <a:ext cx="2928958" cy="1928826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Посадник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лава города, вел дипломатические переговоры; суд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430050" y="1786720"/>
            <a:ext cx="278800" cy="15312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4699600" y="3317984"/>
            <a:ext cx="2286016" cy="3143272"/>
          </a:xfrm>
          <a:prstGeom prst="roundRect">
            <a:avLst>
              <a:gd name="adj" fmla="val 28626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Тысяцкий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обирал налоги,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озглавлял ополчение, защищал интересы купцов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 стрелкой 18"/>
          <p:cNvCxnSpPr>
            <a:stCxn id="6" idx="3"/>
          </p:cNvCxnSpPr>
          <p:nvPr/>
        </p:nvCxnSpPr>
        <p:spPr>
          <a:xfrm>
            <a:off x="6286512" y="1428736"/>
            <a:ext cx="500066" cy="2143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6858016" y="1496315"/>
            <a:ext cx="2143140" cy="278608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Владыка</a:t>
            </a:r>
          </a:p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лава городской церкви, хранил казну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http://lemur59.ru/sites/default/files/images/%D0%B2%D0%BE%D0%B8%D0%BD%D1%8B%20%D0%BD%D0%BE%D0%B2%D0%B3%D0%BE%D1%80%D0%BE%D0%B4%D0%B0(2)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02972" y="4464851"/>
            <a:ext cx="999084" cy="2317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514720"/>
          </a:xfrm>
        </p:spPr>
        <p:txBody>
          <a:bodyPr>
            <a:normAutofit/>
          </a:bodyPr>
          <a:lstStyle/>
          <a:p>
            <a:pPr algn="ctr"/>
            <a:r>
              <a:rPr lang="ru-RU" b="1" u="sng" dirty="0" smtClean="0">
                <a:effectLst/>
              </a:rPr>
              <a:t>Почему </a:t>
            </a:r>
            <a:r>
              <a:rPr lang="ru-RU" b="1" u="sng" dirty="0">
                <a:effectLst/>
              </a:rPr>
              <a:t>Новгородское княжество называют республикой</a:t>
            </a:r>
            <a:r>
              <a:rPr lang="ru-RU" b="1" u="sng" dirty="0" smtClean="0">
                <a:effectLst/>
              </a:rPr>
              <a:t>?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7807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apologetik.ru/wp-content/uploads/2010/08/%D0%B4%D0%B2%D0%B0-%D0%BA%D0%BE%D0%BB%D0%BE%D0%BA%D0%BE%D0%BB%D0%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6951716" cy="4735858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1547664" y="5229200"/>
            <a:ext cx="7056784" cy="1352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Новгородское государство – боярская республика с системой городского самоуправления</a:t>
            </a:r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7783832" cy="642942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Особенности новгородской культуры</a:t>
            </a:r>
            <a:endParaRPr lang="ru-RU" sz="32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0" name="Picture 4" descr="http://900igr.net/datas/istorija/Rukopisnye-knigi-Drevnej-Rusi/0029-029-Sofijskij-sobor-v-novgoro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135119"/>
            <a:ext cx="7500990" cy="54192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900igr.net/datas/istorija/Vremena-Drevnej-Rusi/0016-016-Novgorodskij-Krem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c.pics.livejournal.com/byslaikyr/47706181/227293/227293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916832"/>
            <a:ext cx="5715000" cy="4543426"/>
          </a:xfrm>
          <a:prstGeom prst="rect">
            <a:avLst/>
          </a:prstGeom>
          <a:noFill/>
        </p:spPr>
      </p:pic>
      <p:pic>
        <p:nvPicPr>
          <p:cNvPr id="26628" name="Picture 4" descr="http://stat17.privet.ru/lr/0929719c01c12104706946ea690ecf3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57173"/>
            <a:ext cx="2857500" cy="2143125"/>
          </a:xfrm>
          <a:prstGeom prst="rect">
            <a:avLst/>
          </a:prstGeom>
          <a:noFill/>
        </p:spPr>
      </p:pic>
      <p:pic>
        <p:nvPicPr>
          <p:cNvPr id="26630" name="Picture 6" descr="https://encrypted-tbn3.gstatic.com/images?q=tbn:ANd9GcRvjNIRb864YXRgXdEtBGcF-g96yp4upwh_Pk_n81kLUzvtEvBeY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000504"/>
            <a:ext cx="2114550" cy="2162176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4643438" y="714356"/>
            <a:ext cx="2486036" cy="7143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5026888"/>
          </a:xfrm>
        </p:spPr>
        <p:txBody>
          <a:bodyPr>
            <a:norm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ru-RU" sz="2700" b="1" dirty="0" smtClean="0">
                <a:effectLst/>
              </a:rPr>
              <a:t>Домашнее </a:t>
            </a:r>
            <a:r>
              <a:rPr lang="ru-RU" sz="2700" b="1" dirty="0">
                <a:effectLst/>
              </a:rPr>
              <a:t>задание </a:t>
            </a:r>
            <a:r>
              <a:rPr lang="ru-RU" sz="2700" b="1" dirty="0" smtClean="0">
                <a:effectLst/>
              </a:rPr>
              <a:t>:</a:t>
            </a:r>
            <a:br>
              <a:rPr lang="ru-RU" sz="2700" b="1" dirty="0" smtClean="0">
                <a:effectLst/>
              </a:rPr>
            </a:br>
            <a:r>
              <a:rPr lang="ru-RU" sz="2700" b="1" dirty="0" smtClean="0">
                <a:effectLst/>
              </a:rPr>
              <a:t>1.)для всех</a:t>
            </a:r>
            <a:r>
              <a:rPr lang="ru-RU" sz="2700" dirty="0">
                <a:effectLst/>
              </a:rPr>
              <a:t/>
            </a:r>
            <a:br>
              <a:rPr lang="ru-RU" sz="2700" dirty="0">
                <a:effectLst/>
              </a:rPr>
            </a:br>
            <a:r>
              <a:rPr lang="ru-RU" sz="2700" dirty="0" smtClean="0">
                <a:effectLst/>
              </a:rPr>
              <a:t> </a:t>
            </a:r>
            <a:r>
              <a:rPr lang="ru-RU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Прочитайте параграф </a:t>
            </a:r>
            <a:r>
              <a:rPr lang="ru-RU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14, завершите заполнение таблицы по разделу </a:t>
            </a:r>
            <a:r>
              <a:rPr lang="ru-RU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</a:t>
            </a:r>
            <a:br>
              <a:rPr lang="ru-RU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2.) </a:t>
            </a:r>
            <a:r>
              <a:rPr lang="ru-RU" sz="27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7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желанию</a:t>
            </a:r>
            <a:r>
              <a:rPr lang="ru-RU" sz="27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-написать </a:t>
            </a:r>
            <a:r>
              <a:rPr lang="ru-RU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сочинение на тему «Новгород глазами иностранного купца</a:t>
            </a:r>
            <a:r>
              <a:rPr lang="ru-RU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r>
              <a:rPr lang="ru-RU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-индивидуальные </a:t>
            </a:r>
            <a:r>
              <a:rPr lang="ru-RU" sz="27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сообщения по теме «</a:t>
            </a:r>
            <a:r>
              <a:rPr lang="ru-RU" sz="27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Новгородской земли»</a:t>
            </a:r>
            <a: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217</TotalTime>
  <Words>156</Words>
  <Application>Microsoft Office PowerPoint</Application>
  <PresentationFormat>Экран (4:3)</PresentationFormat>
  <Paragraphs>35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Солнцестояние</vt:lpstr>
      <vt:lpstr> Новгородская  республика</vt:lpstr>
      <vt:lpstr>Слайд 2</vt:lpstr>
      <vt:lpstr>Почему Новгородское княжество называют республикой?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Почему Новгородское княжество называют республикой? </vt:lpstr>
      <vt:lpstr>Слайд 12</vt:lpstr>
      <vt:lpstr>Особенности новгородской культуры</vt:lpstr>
      <vt:lpstr>Слайд 14</vt:lpstr>
      <vt:lpstr>Слайд 15</vt:lpstr>
      <vt:lpstr>Домашнее задание : 1.)для всех  Прочитайте параграф 14, завершите заполнение таблицы по разделу культура 2.) по желанию -написать сочинение на тему «Новгород глазами иностранного купца»; -индивидуальные сообщения по теме «Культура Новгородской земли» 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Опрос по § 15</dc:title>
  <dc:creator>Григорьевы</dc:creator>
  <cp:lastModifiedBy>Виктор</cp:lastModifiedBy>
  <cp:revision>27</cp:revision>
  <dcterms:created xsi:type="dcterms:W3CDTF">2014-02-27T16:46:19Z</dcterms:created>
  <dcterms:modified xsi:type="dcterms:W3CDTF">2020-03-18T16:53:47Z</dcterms:modified>
</cp:coreProperties>
</file>